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21"/>
  </p:notesMasterIdLst>
  <p:handoutMasterIdLst>
    <p:handoutMasterId r:id="rId22"/>
  </p:handoutMasterIdLst>
  <p:sldIdLst>
    <p:sldId id="269" r:id="rId3"/>
    <p:sldId id="295" r:id="rId4"/>
    <p:sldId id="296" r:id="rId5"/>
    <p:sldId id="280" r:id="rId6"/>
    <p:sldId id="289" r:id="rId7"/>
    <p:sldId id="284" r:id="rId8"/>
    <p:sldId id="285" r:id="rId9"/>
    <p:sldId id="286" r:id="rId10"/>
    <p:sldId id="288" r:id="rId11"/>
    <p:sldId id="287" r:id="rId12"/>
    <p:sldId id="282" r:id="rId13"/>
    <p:sldId id="290" r:id="rId14"/>
    <p:sldId id="291" r:id="rId15"/>
    <p:sldId id="292" r:id="rId16"/>
    <p:sldId id="293" r:id="rId17"/>
    <p:sldId id="294" r:id="rId18"/>
    <p:sldId id="28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92589D-1E35-EE42-B284-AD0289CD5605}" v="220" dt="2024-05-26T08:57:00.016"/>
    <p1510:client id="{D5F35FC3-13A5-534F-845D-D59AC3BBFE00}" v="5" dt="2024-05-26T14:59:55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04" autoAdjust="0"/>
    <p:restoredTop sz="94660"/>
  </p:normalViewPr>
  <p:slideViewPr>
    <p:cSldViewPr snapToGrid="0">
      <p:cViewPr varScale="1">
        <p:scale>
          <a:sx n="189" d="100"/>
          <a:sy n="189" d="100"/>
        </p:scale>
        <p:origin x="952" y="17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2024. 5. 26.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2024. 5. 26.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223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uNENOK-QJe8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err="1"/>
              <a:t>KpqClean</a:t>
            </a:r>
            <a:r>
              <a:rPr lang="en-US" altLang="ko-KR" sz="4800" dirty="0"/>
              <a:t> ver2 Update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altLang="ko-KR" dirty="0">
                <a:hlinkClick r:id="rId2"/>
              </a:rPr>
              <a:t>https://youtu.be/uNENOK-QJe8</a:t>
            </a:r>
            <a:r>
              <a:rPr lang="en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Env4 AVX2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012DC-0613-CEA7-6A2B-DD497892C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" y="1582375"/>
            <a:ext cx="5320456" cy="51851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DB3987-0520-7DA9-E8AE-52548D541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099" y="1830480"/>
            <a:ext cx="5987981" cy="481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6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비교</a:t>
            </a:r>
            <a:r>
              <a:rPr lang="en-US" altLang="ko-KR" dirty="0"/>
              <a:t> clean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1F183E-37FE-CBDB-E6E4-66A3F8E9FCD8}"/>
              </a:ext>
            </a:extLst>
          </p:cNvPr>
          <p:cNvGrpSpPr/>
          <p:nvPr/>
        </p:nvGrpSpPr>
        <p:grpSpPr>
          <a:xfrm>
            <a:off x="461155" y="1365791"/>
            <a:ext cx="2766286" cy="5466229"/>
            <a:chOff x="107876" y="1254793"/>
            <a:chExt cx="2766286" cy="546622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2510C45-82E3-761E-E826-E65069678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76" y="3656350"/>
              <a:ext cx="2766286" cy="306467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56ABDB6-242F-9FEA-A8C3-E57EE580B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76" y="1254793"/>
              <a:ext cx="2766286" cy="2332469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15E874-FB19-53CE-867F-E2C47C83EF2C}"/>
              </a:ext>
            </a:extLst>
          </p:cNvPr>
          <p:cNvGrpSpPr/>
          <p:nvPr/>
        </p:nvGrpSpPr>
        <p:grpSpPr>
          <a:xfrm>
            <a:off x="4339139" y="1175220"/>
            <a:ext cx="3004731" cy="5682780"/>
            <a:chOff x="34623" y="969910"/>
            <a:chExt cx="2792255" cy="53065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FE653F-A53A-8AF1-6B48-7598E01DA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19" y="969910"/>
              <a:ext cx="2747690" cy="2576425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6A8CD9E-F9D9-534E-80D0-8C329442543F}"/>
                </a:ext>
              </a:extLst>
            </p:cNvPr>
            <p:cNvGrpSpPr/>
            <p:nvPr/>
          </p:nvGrpSpPr>
          <p:grpSpPr>
            <a:xfrm>
              <a:off x="34623" y="3546336"/>
              <a:ext cx="2792255" cy="2730146"/>
              <a:chOff x="-18596" y="3546335"/>
              <a:chExt cx="3127946" cy="283684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AE50DE44-6A01-074A-715E-40BD4281F2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3546335"/>
                <a:ext cx="3109350" cy="2836845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C2B7D7B-879F-5C8B-747C-82C34CDF3663}"/>
                  </a:ext>
                </a:extLst>
              </p:cNvPr>
              <p:cNvSpPr/>
              <p:nvPr/>
            </p:nvSpPr>
            <p:spPr>
              <a:xfrm>
                <a:off x="0" y="3841605"/>
                <a:ext cx="3109350" cy="378704"/>
              </a:xfrm>
              <a:prstGeom prst="rect">
                <a:avLst/>
              </a:prstGeom>
              <a:solidFill>
                <a:srgbClr val="FF0000">
                  <a:alpha val="3290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A139384-BDA7-7705-7DBE-33B93EFF73DC}"/>
                  </a:ext>
                </a:extLst>
              </p:cNvPr>
              <p:cNvSpPr/>
              <p:nvPr/>
            </p:nvSpPr>
            <p:spPr>
              <a:xfrm>
                <a:off x="-18596" y="5881599"/>
                <a:ext cx="3127946" cy="482321"/>
              </a:xfrm>
              <a:prstGeom prst="rect">
                <a:avLst/>
              </a:prstGeom>
              <a:solidFill>
                <a:schemeClr val="accent1">
                  <a:alpha val="3290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7F2BD6-6BD2-548C-5F39-88CC7310247B}"/>
              </a:ext>
            </a:extLst>
          </p:cNvPr>
          <p:cNvGrpSpPr/>
          <p:nvPr/>
        </p:nvGrpSpPr>
        <p:grpSpPr>
          <a:xfrm>
            <a:off x="8438970" y="1211033"/>
            <a:ext cx="3258955" cy="5588822"/>
            <a:chOff x="6414945" y="1289375"/>
            <a:chExt cx="2830860" cy="522849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A65F0C4-5184-4FE4-1E5D-0CA2900C3DFF}"/>
                </a:ext>
              </a:extLst>
            </p:cNvPr>
            <p:cNvGrpSpPr/>
            <p:nvPr/>
          </p:nvGrpSpPr>
          <p:grpSpPr>
            <a:xfrm>
              <a:off x="6540303" y="1289375"/>
              <a:ext cx="2580145" cy="2655033"/>
              <a:chOff x="376150" y="982470"/>
              <a:chExt cx="2766286" cy="2715916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022D43B-3B78-BBFC-2B8A-E605E2D88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6832" y="982470"/>
                <a:ext cx="2584923" cy="2715916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304445E-4504-4057-78BA-3A2582840430}"/>
                  </a:ext>
                </a:extLst>
              </p:cNvPr>
              <p:cNvSpPr/>
              <p:nvPr/>
            </p:nvSpPr>
            <p:spPr>
              <a:xfrm>
                <a:off x="376150" y="1344920"/>
                <a:ext cx="2766286" cy="481600"/>
              </a:xfrm>
              <a:prstGeom prst="rect">
                <a:avLst/>
              </a:prstGeom>
              <a:solidFill>
                <a:srgbClr val="FF0000">
                  <a:alpha val="3290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566AF60-E12B-CE3F-7C7F-DFD60959B134}"/>
                  </a:ext>
                </a:extLst>
              </p:cNvPr>
              <p:cNvSpPr/>
              <p:nvPr/>
            </p:nvSpPr>
            <p:spPr>
              <a:xfrm>
                <a:off x="376150" y="3194051"/>
                <a:ext cx="2766286" cy="482321"/>
              </a:xfrm>
              <a:prstGeom prst="rect">
                <a:avLst/>
              </a:prstGeom>
              <a:solidFill>
                <a:schemeClr val="accent1">
                  <a:alpha val="3290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C9802D6-FCB6-9A74-1C2B-19E405752771}"/>
                </a:ext>
              </a:extLst>
            </p:cNvPr>
            <p:cNvGrpSpPr/>
            <p:nvPr/>
          </p:nvGrpSpPr>
          <p:grpSpPr>
            <a:xfrm>
              <a:off x="6414945" y="4084182"/>
              <a:ext cx="2830860" cy="2433683"/>
              <a:chOff x="-1" y="3881001"/>
              <a:chExt cx="3051756" cy="2715916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D841D7FB-57DE-8901-5D98-DA38E95C9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3881001"/>
                <a:ext cx="3051755" cy="2715916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565E995-53AB-5788-8E4D-3CC4F6EEF75A}"/>
                  </a:ext>
                </a:extLst>
              </p:cNvPr>
              <p:cNvSpPr/>
              <p:nvPr/>
            </p:nvSpPr>
            <p:spPr>
              <a:xfrm>
                <a:off x="0" y="4141351"/>
                <a:ext cx="3051754" cy="410552"/>
              </a:xfrm>
              <a:prstGeom prst="rect">
                <a:avLst/>
              </a:prstGeom>
              <a:solidFill>
                <a:srgbClr val="FF0000">
                  <a:alpha val="3290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AA3E1F9-49E0-DA42-5DD9-AEF720AA3B7B}"/>
                  </a:ext>
                </a:extLst>
              </p:cNvPr>
              <p:cNvSpPr/>
              <p:nvPr/>
            </p:nvSpPr>
            <p:spPr>
              <a:xfrm>
                <a:off x="-1" y="6114596"/>
                <a:ext cx="3051753" cy="482321"/>
              </a:xfrm>
              <a:prstGeom prst="rect">
                <a:avLst/>
              </a:prstGeom>
              <a:solidFill>
                <a:schemeClr val="accent1">
                  <a:alpha val="3290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39FB69E-73A2-F174-8FBC-105956ED7FD8}"/>
              </a:ext>
            </a:extLst>
          </p:cNvPr>
          <p:cNvGrpSpPr/>
          <p:nvPr/>
        </p:nvGrpSpPr>
        <p:grpSpPr>
          <a:xfrm>
            <a:off x="4420355" y="1550259"/>
            <a:ext cx="2860197" cy="2361322"/>
            <a:chOff x="3263464" y="1499756"/>
            <a:chExt cx="2860197" cy="236132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E18A43F-8A73-65BD-995C-05E064475966}"/>
                </a:ext>
              </a:extLst>
            </p:cNvPr>
            <p:cNvSpPr/>
            <p:nvPr/>
          </p:nvSpPr>
          <p:spPr>
            <a:xfrm>
              <a:off x="3263464" y="3428879"/>
              <a:ext cx="2830857" cy="432199"/>
            </a:xfrm>
            <a:prstGeom prst="rect">
              <a:avLst/>
            </a:prstGeom>
            <a:solidFill>
              <a:schemeClr val="accent1">
                <a:alpha val="32908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15E85B-FB12-A035-99AE-33C2C4145946}"/>
                </a:ext>
              </a:extLst>
            </p:cNvPr>
            <p:cNvSpPr/>
            <p:nvPr/>
          </p:nvSpPr>
          <p:spPr>
            <a:xfrm>
              <a:off x="3348006" y="1499756"/>
              <a:ext cx="2775655" cy="432198"/>
            </a:xfrm>
            <a:prstGeom prst="rect">
              <a:avLst/>
            </a:prstGeom>
            <a:solidFill>
              <a:srgbClr val="FF0000">
                <a:alpha val="3290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0E2C2B-CC0B-651A-DB5F-FBAA1FCFBDA8}"/>
              </a:ext>
            </a:extLst>
          </p:cNvPr>
          <p:cNvSpPr/>
          <p:nvPr/>
        </p:nvSpPr>
        <p:spPr>
          <a:xfrm>
            <a:off x="494075" y="1623707"/>
            <a:ext cx="2775655" cy="432198"/>
          </a:xfrm>
          <a:prstGeom prst="rect">
            <a:avLst/>
          </a:prstGeom>
          <a:solidFill>
            <a:srgbClr val="FF0000">
              <a:alpha val="3290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9C5A91-E4DA-7FB6-BFA5-6C74BE6F05DA}"/>
              </a:ext>
            </a:extLst>
          </p:cNvPr>
          <p:cNvSpPr/>
          <p:nvPr/>
        </p:nvSpPr>
        <p:spPr>
          <a:xfrm>
            <a:off x="457789" y="3250003"/>
            <a:ext cx="2830857" cy="432199"/>
          </a:xfrm>
          <a:prstGeom prst="rect">
            <a:avLst/>
          </a:prstGeom>
          <a:solidFill>
            <a:schemeClr val="accent1">
              <a:alpha val="3290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FF8417-676E-6119-93BA-5D841382D6C0}"/>
              </a:ext>
            </a:extLst>
          </p:cNvPr>
          <p:cNvSpPr/>
          <p:nvPr/>
        </p:nvSpPr>
        <p:spPr>
          <a:xfrm>
            <a:off x="468386" y="4107989"/>
            <a:ext cx="2775655" cy="432198"/>
          </a:xfrm>
          <a:prstGeom prst="rect">
            <a:avLst/>
          </a:prstGeom>
          <a:solidFill>
            <a:srgbClr val="FF0000">
              <a:alpha val="3290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CCFD46-0C03-FD92-5FD1-7D985237DE4D}"/>
              </a:ext>
            </a:extLst>
          </p:cNvPr>
          <p:cNvSpPr/>
          <p:nvPr/>
        </p:nvSpPr>
        <p:spPr>
          <a:xfrm>
            <a:off x="435186" y="6327659"/>
            <a:ext cx="2792255" cy="464180"/>
          </a:xfrm>
          <a:prstGeom prst="rect">
            <a:avLst/>
          </a:prstGeom>
          <a:solidFill>
            <a:schemeClr val="accent1">
              <a:alpha val="3290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7B6CC-7DFA-FEAD-A5DD-8A80BFF70445}"/>
              </a:ext>
            </a:extLst>
          </p:cNvPr>
          <p:cNvSpPr txBox="1"/>
          <p:nvPr/>
        </p:nvSpPr>
        <p:spPr>
          <a:xfrm>
            <a:off x="411920" y="923854"/>
            <a:ext cx="330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Testing Environment1(clean)</a:t>
            </a:r>
            <a:endParaRPr lang="en" altLang="ko-KR" sz="1800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63E59E-6699-9C97-BDAE-8E48434263FA}"/>
              </a:ext>
            </a:extLst>
          </p:cNvPr>
          <p:cNvSpPr txBox="1"/>
          <p:nvPr/>
        </p:nvSpPr>
        <p:spPr>
          <a:xfrm>
            <a:off x="4182798" y="923854"/>
            <a:ext cx="330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Testing Environment</a:t>
            </a:r>
            <a:r>
              <a:rPr lang="en-US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2</a:t>
            </a:r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(clean)</a:t>
            </a:r>
            <a:endParaRPr lang="en" altLang="ko-KR" sz="1800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69302B-55CA-DDF0-661F-44096DCA43B0}"/>
              </a:ext>
            </a:extLst>
          </p:cNvPr>
          <p:cNvSpPr txBox="1"/>
          <p:nvPr/>
        </p:nvSpPr>
        <p:spPr>
          <a:xfrm>
            <a:off x="8150272" y="923854"/>
            <a:ext cx="330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Testing Environment</a:t>
            </a:r>
            <a:r>
              <a:rPr lang="en-US" altLang="ko-KR" b="1" dirty="0">
                <a:solidFill>
                  <a:srgbClr val="1F2328"/>
                </a:solidFill>
                <a:highlight>
                  <a:srgbClr val="FFFFFF"/>
                </a:highlight>
              </a:rPr>
              <a:t>3</a:t>
            </a:r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(clean)</a:t>
            </a:r>
            <a:endParaRPr lang="en" altLang="ko-KR" sz="1800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54320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비교</a:t>
            </a:r>
            <a:r>
              <a:rPr lang="en-US" altLang="ko-KR" dirty="0"/>
              <a:t> clean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7B6CC-7DFA-FEAD-A5DD-8A80BFF70445}"/>
              </a:ext>
            </a:extLst>
          </p:cNvPr>
          <p:cNvSpPr txBox="1"/>
          <p:nvPr/>
        </p:nvSpPr>
        <p:spPr>
          <a:xfrm>
            <a:off x="411920" y="923854"/>
            <a:ext cx="330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Testing Environment1(clean)</a:t>
            </a:r>
            <a:endParaRPr lang="en" altLang="ko-KR" sz="1800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63E59E-6699-9C97-BDAE-8E48434263FA}"/>
              </a:ext>
            </a:extLst>
          </p:cNvPr>
          <p:cNvSpPr txBox="1"/>
          <p:nvPr/>
        </p:nvSpPr>
        <p:spPr>
          <a:xfrm>
            <a:off x="4182798" y="923854"/>
            <a:ext cx="330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Testing Environment</a:t>
            </a:r>
            <a:r>
              <a:rPr lang="en-US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2</a:t>
            </a:r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(clean)</a:t>
            </a:r>
            <a:endParaRPr lang="en" altLang="ko-KR" sz="1800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69302B-55CA-DDF0-661F-44096DCA43B0}"/>
              </a:ext>
            </a:extLst>
          </p:cNvPr>
          <p:cNvSpPr txBox="1"/>
          <p:nvPr/>
        </p:nvSpPr>
        <p:spPr>
          <a:xfrm>
            <a:off x="8150272" y="923854"/>
            <a:ext cx="330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Testing Environment</a:t>
            </a:r>
            <a:r>
              <a:rPr lang="en-US" altLang="ko-KR" b="1" dirty="0">
                <a:solidFill>
                  <a:srgbClr val="1F2328"/>
                </a:solidFill>
                <a:highlight>
                  <a:srgbClr val="FFFFFF"/>
                </a:highlight>
              </a:rPr>
              <a:t>3</a:t>
            </a:r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(clean)</a:t>
            </a:r>
            <a:endParaRPr lang="en" altLang="ko-KR" sz="1800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2C6256-9012-2126-AE4E-66CBF06BAEFD}"/>
              </a:ext>
            </a:extLst>
          </p:cNvPr>
          <p:cNvGrpSpPr/>
          <p:nvPr/>
        </p:nvGrpSpPr>
        <p:grpSpPr>
          <a:xfrm>
            <a:off x="483510" y="1293186"/>
            <a:ext cx="3162789" cy="5469355"/>
            <a:chOff x="2902308" y="1254793"/>
            <a:chExt cx="2822811" cy="524318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0E2C847-D34C-409D-E3DF-750C3A547923}"/>
                </a:ext>
              </a:extLst>
            </p:cNvPr>
            <p:cNvGrpSpPr/>
            <p:nvPr/>
          </p:nvGrpSpPr>
          <p:grpSpPr>
            <a:xfrm>
              <a:off x="2935742" y="1254793"/>
              <a:ext cx="2590835" cy="5243186"/>
              <a:chOff x="2935742" y="1012582"/>
              <a:chExt cx="2590835" cy="5243186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F01D9C21-F4ED-BF6C-C8A7-C655B6278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44326" y="1012582"/>
                <a:ext cx="2482251" cy="2643768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40A4D0F3-9CB3-3AF3-561E-75033596CD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5742" y="3699022"/>
                <a:ext cx="2590835" cy="2556746"/>
              </a:xfrm>
              <a:prstGeom prst="rect">
                <a:avLst/>
              </a:prstGeom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1133060-605A-CD17-7EA2-AF9C294BE276}"/>
                </a:ext>
              </a:extLst>
            </p:cNvPr>
            <p:cNvSpPr/>
            <p:nvPr/>
          </p:nvSpPr>
          <p:spPr>
            <a:xfrm>
              <a:off x="2902308" y="1537397"/>
              <a:ext cx="2766286" cy="482321"/>
            </a:xfrm>
            <a:prstGeom prst="rect">
              <a:avLst/>
            </a:prstGeom>
            <a:solidFill>
              <a:srgbClr val="FF0000">
                <a:alpha val="3290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522C949-BD03-6432-CD9F-21D0CD910A6F}"/>
                </a:ext>
              </a:extLst>
            </p:cNvPr>
            <p:cNvSpPr/>
            <p:nvPr/>
          </p:nvSpPr>
          <p:spPr>
            <a:xfrm>
              <a:off x="2958833" y="4221114"/>
              <a:ext cx="2766286" cy="365187"/>
            </a:xfrm>
            <a:prstGeom prst="rect">
              <a:avLst/>
            </a:prstGeom>
            <a:solidFill>
              <a:srgbClr val="FF0000">
                <a:alpha val="3290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D1D04B6-DC73-4B25-2D80-A7E83C65F3AC}"/>
                </a:ext>
              </a:extLst>
            </p:cNvPr>
            <p:cNvSpPr/>
            <p:nvPr/>
          </p:nvSpPr>
          <p:spPr>
            <a:xfrm>
              <a:off x="2987390" y="3372676"/>
              <a:ext cx="2539187" cy="482321"/>
            </a:xfrm>
            <a:prstGeom prst="rect">
              <a:avLst/>
            </a:prstGeom>
            <a:solidFill>
              <a:schemeClr val="accent1">
                <a:alpha val="32908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66ED200-662E-467E-66C5-A55DA4D1E6B9}"/>
                </a:ext>
              </a:extLst>
            </p:cNvPr>
            <p:cNvSpPr/>
            <p:nvPr/>
          </p:nvSpPr>
          <p:spPr>
            <a:xfrm>
              <a:off x="2987390" y="6056393"/>
              <a:ext cx="2539187" cy="406578"/>
            </a:xfrm>
            <a:prstGeom prst="rect">
              <a:avLst/>
            </a:prstGeom>
            <a:solidFill>
              <a:schemeClr val="accent1">
                <a:alpha val="32908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2551A3E-6273-8839-0D57-2C9B6369389A}"/>
              </a:ext>
            </a:extLst>
          </p:cNvPr>
          <p:cNvGrpSpPr/>
          <p:nvPr/>
        </p:nvGrpSpPr>
        <p:grpSpPr>
          <a:xfrm>
            <a:off x="4182797" y="1293186"/>
            <a:ext cx="3305969" cy="5469355"/>
            <a:chOff x="2800909" y="1036503"/>
            <a:chExt cx="2938406" cy="5221443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B971C40-D959-6357-9545-9E67E11AA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1984" y="1036503"/>
              <a:ext cx="2569793" cy="2362055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AA8814-FD60-5117-389F-DD5B4D7FC92D}"/>
                </a:ext>
              </a:extLst>
            </p:cNvPr>
            <p:cNvSpPr/>
            <p:nvPr/>
          </p:nvSpPr>
          <p:spPr>
            <a:xfrm>
              <a:off x="2951984" y="1285066"/>
              <a:ext cx="2569793" cy="481600"/>
            </a:xfrm>
            <a:prstGeom prst="rect">
              <a:avLst/>
            </a:prstGeom>
            <a:solidFill>
              <a:srgbClr val="FF0000">
                <a:alpha val="3290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EA3932C-3A57-C9E4-88EA-DA5A5BFF1F1F}"/>
                </a:ext>
              </a:extLst>
            </p:cNvPr>
            <p:cNvSpPr/>
            <p:nvPr/>
          </p:nvSpPr>
          <p:spPr>
            <a:xfrm>
              <a:off x="2951984" y="2932044"/>
              <a:ext cx="2569793" cy="482321"/>
            </a:xfrm>
            <a:prstGeom prst="rect">
              <a:avLst/>
            </a:prstGeom>
            <a:solidFill>
              <a:schemeClr val="accent1">
                <a:alpha val="32908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CE63A8B-8780-1F11-2905-02A905373CB0}"/>
                </a:ext>
              </a:extLst>
            </p:cNvPr>
            <p:cNvGrpSpPr/>
            <p:nvPr/>
          </p:nvGrpSpPr>
          <p:grpSpPr>
            <a:xfrm>
              <a:off x="2800909" y="3688363"/>
              <a:ext cx="2938406" cy="2569583"/>
              <a:chOff x="3127946" y="3599684"/>
              <a:chExt cx="3575896" cy="2730145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B2F06EC-9199-98C7-D705-451EDB5305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7946" y="3599684"/>
                <a:ext cx="3575896" cy="2730145"/>
              </a:xfrm>
              <a:prstGeom prst="rect">
                <a:avLst/>
              </a:prstGeom>
            </p:spPr>
          </p:pic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B4B9529-85B9-4F69-805D-17EFC33BAB49}"/>
                  </a:ext>
                </a:extLst>
              </p:cNvPr>
              <p:cNvSpPr/>
              <p:nvPr/>
            </p:nvSpPr>
            <p:spPr>
              <a:xfrm>
                <a:off x="3260336" y="3820762"/>
                <a:ext cx="3443506" cy="378704"/>
              </a:xfrm>
              <a:prstGeom prst="rect">
                <a:avLst/>
              </a:prstGeom>
              <a:solidFill>
                <a:srgbClr val="FF0000">
                  <a:alpha val="3290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47693DD-D1D3-E86B-51DC-F132585C1428}"/>
                  </a:ext>
                </a:extLst>
              </p:cNvPr>
              <p:cNvSpPr/>
              <p:nvPr/>
            </p:nvSpPr>
            <p:spPr>
              <a:xfrm>
                <a:off x="3127946" y="5794301"/>
                <a:ext cx="3575896" cy="482321"/>
              </a:xfrm>
              <a:prstGeom prst="rect">
                <a:avLst/>
              </a:prstGeom>
              <a:solidFill>
                <a:schemeClr val="accent1">
                  <a:alpha val="3290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8DB3883-5668-3BC1-FA5A-87686D06743F}"/>
              </a:ext>
            </a:extLst>
          </p:cNvPr>
          <p:cNvGrpSpPr/>
          <p:nvPr/>
        </p:nvGrpSpPr>
        <p:grpSpPr>
          <a:xfrm>
            <a:off x="8258569" y="1224923"/>
            <a:ext cx="3290797" cy="5501100"/>
            <a:chOff x="2956295" y="1172047"/>
            <a:chExt cx="2766286" cy="5289042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9B7804C6-19A7-248C-9333-D05468EDE7AA}"/>
                </a:ext>
              </a:extLst>
            </p:cNvPr>
            <p:cNvGrpSpPr/>
            <p:nvPr/>
          </p:nvGrpSpPr>
          <p:grpSpPr>
            <a:xfrm>
              <a:off x="3155379" y="1172047"/>
              <a:ext cx="2428789" cy="2459090"/>
              <a:chOff x="3233118" y="969910"/>
              <a:chExt cx="2767198" cy="2771464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C0319BC3-B153-DE72-9C9C-F7C18527F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24712" y="969910"/>
                <a:ext cx="2584923" cy="2771464"/>
              </a:xfrm>
              <a:prstGeom prst="rect">
                <a:avLst/>
              </a:prstGeom>
            </p:spPr>
          </p:pic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8A313EEC-177E-92D5-8170-B4BA89E5B3CC}"/>
                  </a:ext>
                </a:extLst>
              </p:cNvPr>
              <p:cNvSpPr/>
              <p:nvPr/>
            </p:nvSpPr>
            <p:spPr>
              <a:xfrm>
                <a:off x="3234030" y="1250473"/>
                <a:ext cx="2766286" cy="481600"/>
              </a:xfrm>
              <a:prstGeom prst="rect">
                <a:avLst/>
              </a:prstGeom>
              <a:solidFill>
                <a:srgbClr val="FF0000">
                  <a:alpha val="3290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CE888DD-301B-03DE-C12F-4D851B3DBD41}"/>
                  </a:ext>
                </a:extLst>
              </p:cNvPr>
              <p:cNvSpPr/>
              <p:nvPr/>
            </p:nvSpPr>
            <p:spPr>
              <a:xfrm>
                <a:off x="3233118" y="3195516"/>
                <a:ext cx="2766286" cy="482321"/>
              </a:xfrm>
              <a:prstGeom prst="rect">
                <a:avLst/>
              </a:prstGeom>
              <a:solidFill>
                <a:schemeClr val="accent1">
                  <a:alpha val="3290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AE73FE23-5C14-FDE3-069B-AA20C5E1E0CE}"/>
                </a:ext>
              </a:extLst>
            </p:cNvPr>
            <p:cNvGrpSpPr/>
            <p:nvPr/>
          </p:nvGrpSpPr>
          <p:grpSpPr>
            <a:xfrm>
              <a:off x="2956295" y="3881000"/>
              <a:ext cx="2766286" cy="2580089"/>
              <a:chOff x="3171084" y="3841383"/>
              <a:chExt cx="2828320" cy="2795151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157AA869-A58E-2295-1793-6D8F91227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33118" y="3841383"/>
                <a:ext cx="2704252" cy="2795151"/>
              </a:xfrm>
              <a:prstGeom prst="rect">
                <a:avLst/>
              </a:prstGeom>
            </p:spPr>
          </p:pic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99F07622-0ACE-531B-F223-A6C1BC51B384}"/>
                  </a:ext>
                </a:extLst>
              </p:cNvPr>
              <p:cNvSpPr/>
              <p:nvPr/>
            </p:nvSpPr>
            <p:spPr>
              <a:xfrm>
                <a:off x="3171084" y="4105827"/>
                <a:ext cx="2766286" cy="481600"/>
              </a:xfrm>
              <a:prstGeom prst="rect">
                <a:avLst/>
              </a:prstGeom>
              <a:solidFill>
                <a:srgbClr val="FF0000">
                  <a:alpha val="3290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1A1AC0C8-069C-BE82-B87E-C7662FCC8F12}"/>
                  </a:ext>
                </a:extLst>
              </p:cNvPr>
              <p:cNvSpPr/>
              <p:nvPr/>
            </p:nvSpPr>
            <p:spPr>
              <a:xfrm>
                <a:off x="3233118" y="6147315"/>
                <a:ext cx="2766286" cy="482321"/>
              </a:xfrm>
              <a:prstGeom prst="rect">
                <a:avLst/>
              </a:prstGeom>
              <a:solidFill>
                <a:schemeClr val="accent1">
                  <a:alpha val="3290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8151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비교</a:t>
            </a:r>
            <a:r>
              <a:rPr lang="en-US" altLang="ko-KR" dirty="0"/>
              <a:t> clean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7B6CC-7DFA-FEAD-A5DD-8A80BFF70445}"/>
              </a:ext>
            </a:extLst>
          </p:cNvPr>
          <p:cNvSpPr txBox="1"/>
          <p:nvPr/>
        </p:nvSpPr>
        <p:spPr>
          <a:xfrm>
            <a:off x="411920" y="923854"/>
            <a:ext cx="330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Testing Environment1(clean)</a:t>
            </a:r>
            <a:endParaRPr lang="en" altLang="ko-KR" sz="1800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63E59E-6699-9C97-BDAE-8E48434263FA}"/>
              </a:ext>
            </a:extLst>
          </p:cNvPr>
          <p:cNvSpPr txBox="1"/>
          <p:nvPr/>
        </p:nvSpPr>
        <p:spPr>
          <a:xfrm>
            <a:off x="4182798" y="923854"/>
            <a:ext cx="330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Testing Environment</a:t>
            </a:r>
            <a:r>
              <a:rPr lang="en-US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2</a:t>
            </a:r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(clean)</a:t>
            </a:r>
            <a:endParaRPr lang="en" altLang="ko-KR" sz="1800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69302B-55CA-DDF0-661F-44096DCA43B0}"/>
              </a:ext>
            </a:extLst>
          </p:cNvPr>
          <p:cNvSpPr txBox="1"/>
          <p:nvPr/>
        </p:nvSpPr>
        <p:spPr>
          <a:xfrm>
            <a:off x="8150272" y="923854"/>
            <a:ext cx="330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Testing Environment</a:t>
            </a:r>
            <a:r>
              <a:rPr lang="en-US" altLang="ko-KR" b="1" dirty="0">
                <a:solidFill>
                  <a:srgbClr val="1F2328"/>
                </a:solidFill>
                <a:highlight>
                  <a:srgbClr val="FFFFFF"/>
                </a:highlight>
              </a:rPr>
              <a:t>3</a:t>
            </a:r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(clean)</a:t>
            </a:r>
            <a:endParaRPr lang="en" altLang="ko-KR" sz="1800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881D00-564B-8042-FD0D-695096C4F4D2}"/>
              </a:ext>
            </a:extLst>
          </p:cNvPr>
          <p:cNvGrpSpPr/>
          <p:nvPr/>
        </p:nvGrpSpPr>
        <p:grpSpPr>
          <a:xfrm>
            <a:off x="8272671" y="1270762"/>
            <a:ext cx="3183571" cy="5469580"/>
            <a:chOff x="5722581" y="1153885"/>
            <a:chExt cx="2788374" cy="4936141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23F276E-6662-1777-1AA2-F3A4D96BE95C}"/>
                </a:ext>
              </a:extLst>
            </p:cNvPr>
            <p:cNvGrpSpPr/>
            <p:nvPr/>
          </p:nvGrpSpPr>
          <p:grpSpPr>
            <a:xfrm>
              <a:off x="5742658" y="1153885"/>
              <a:ext cx="2766286" cy="4936141"/>
              <a:chOff x="5742658" y="1153885"/>
              <a:chExt cx="2766286" cy="4936141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E46D435A-D07D-8A54-D5C4-27159AD55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42658" y="1153885"/>
                <a:ext cx="2766286" cy="2429316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CC4359F2-EE05-AE91-4419-EF45A434D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7344" y="3854004"/>
                <a:ext cx="2700332" cy="2236022"/>
              </a:xfrm>
              <a:prstGeom prst="rect">
                <a:avLst/>
              </a:prstGeom>
            </p:spPr>
          </p:pic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A862274-D760-3217-1784-0E06392F9A12}"/>
                </a:ext>
              </a:extLst>
            </p:cNvPr>
            <p:cNvSpPr/>
            <p:nvPr/>
          </p:nvSpPr>
          <p:spPr>
            <a:xfrm>
              <a:off x="5805342" y="4080831"/>
              <a:ext cx="2705613" cy="310299"/>
            </a:xfrm>
            <a:prstGeom prst="rect">
              <a:avLst/>
            </a:prstGeom>
            <a:solidFill>
              <a:srgbClr val="FF0000">
                <a:alpha val="3290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812C53-407D-4062-D801-80B7461B49D1}"/>
                </a:ext>
              </a:extLst>
            </p:cNvPr>
            <p:cNvSpPr/>
            <p:nvPr/>
          </p:nvSpPr>
          <p:spPr>
            <a:xfrm>
              <a:off x="5805341" y="5742439"/>
              <a:ext cx="2705613" cy="310299"/>
            </a:xfrm>
            <a:prstGeom prst="rect">
              <a:avLst/>
            </a:prstGeom>
            <a:solidFill>
              <a:schemeClr val="accent1">
                <a:alpha val="32908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23CC46D-B989-42C5-AB88-45721A12F675}"/>
                </a:ext>
              </a:extLst>
            </p:cNvPr>
            <p:cNvSpPr/>
            <p:nvPr/>
          </p:nvSpPr>
          <p:spPr>
            <a:xfrm>
              <a:off x="5722581" y="1417379"/>
              <a:ext cx="2786363" cy="427318"/>
            </a:xfrm>
            <a:prstGeom prst="rect">
              <a:avLst/>
            </a:prstGeom>
            <a:solidFill>
              <a:srgbClr val="FF0000">
                <a:alpha val="3290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DB8810B-D9DC-D36A-407E-F0152366CD73}"/>
                </a:ext>
              </a:extLst>
            </p:cNvPr>
            <p:cNvSpPr/>
            <p:nvPr/>
          </p:nvSpPr>
          <p:spPr>
            <a:xfrm>
              <a:off x="5722581" y="3106017"/>
              <a:ext cx="2786363" cy="427958"/>
            </a:xfrm>
            <a:prstGeom prst="rect">
              <a:avLst/>
            </a:prstGeom>
            <a:solidFill>
              <a:schemeClr val="accent1">
                <a:alpha val="32908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FDD7A7-F26C-811E-9CD5-EF8108D3F30F}"/>
              </a:ext>
            </a:extLst>
          </p:cNvPr>
          <p:cNvGrpSpPr/>
          <p:nvPr/>
        </p:nvGrpSpPr>
        <p:grpSpPr>
          <a:xfrm>
            <a:off x="4209863" y="1270762"/>
            <a:ext cx="3593759" cy="5524998"/>
            <a:chOff x="5484271" y="1027944"/>
            <a:chExt cx="3163558" cy="519410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82189D3-FE2A-5677-7489-FBF344A2C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9284" y="1027944"/>
              <a:ext cx="2930420" cy="244729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5B9A69-E9EE-CFB9-E1F0-D5936BD2FA39}"/>
                </a:ext>
              </a:extLst>
            </p:cNvPr>
            <p:cNvSpPr/>
            <p:nvPr/>
          </p:nvSpPr>
          <p:spPr>
            <a:xfrm>
              <a:off x="5559284" y="1285066"/>
              <a:ext cx="2930420" cy="481600"/>
            </a:xfrm>
            <a:prstGeom prst="rect">
              <a:avLst/>
            </a:prstGeom>
            <a:solidFill>
              <a:srgbClr val="FF0000">
                <a:alpha val="3290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B2C2C7D-A530-0935-3C0F-A046A1C529AC}"/>
                </a:ext>
              </a:extLst>
            </p:cNvPr>
            <p:cNvSpPr/>
            <p:nvPr/>
          </p:nvSpPr>
          <p:spPr>
            <a:xfrm>
              <a:off x="5484271" y="2955900"/>
              <a:ext cx="3005433" cy="482321"/>
            </a:xfrm>
            <a:prstGeom prst="rect">
              <a:avLst/>
            </a:prstGeom>
            <a:solidFill>
              <a:schemeClr val="accent1">
                <a:alpha val="32908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1AF6C6A-9F16-C8A9-652C-6DDB60089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6141" y="3732363"/>
              <a:ext cx="2764166" cy="244729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64D44F0-4CB2-664E-CB4B-08E2C1532507}"/>
                </a:ext>
              </a:extLst>
            </p:cNvPr>
            <p:cNvSpPr/>
            <p:nvPr/>
          </p:nvSpPr>
          <p:spPr>
            <a:xfrm>
              <a:off x="5642396" y="5739729"/>
              <a:ext cx="3005433" cy="482321"/>
            </a:xfrm>
            <a:prstGeom prst="rect">
              <a:avLst/>
            </a:prstGeom>
            <a:solidFill>
              <a:schemeClr val="accent1">
                <a:alpha val="32908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D7ED345-684C-CE76-1AF0-963587E18E99}"/>
                </a:ext>
              </a:extLst>
            </p:cNvPr>
            <p:cNvSpPr/>
            <p:nvPr/>
          </p:nvSpPr>
          <p:spPr>
            <a:xfrm>
              <a:off x="5717409" y="3973497"/>
              <a:ext cx="2930420" cy="356432"/>
            </a:xfrm>
            <a:prstGeom prst="rect">
              <a:avLst/>
            </a:prstGeom>
            <a:solidFill>
              <a:srgbClr val="FF0000">
                <a:alpha val="3290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65982C-F642-C9B7-0C2E-600394FB4A43}"/>
              </a:ext>
            </a:extLst>
          </p:cNvPr>
          <p:cNvGrpSpPr/>
          <p:nvPr/>
        </p:nvGrpSpPr>
        <p:grpSpPr>
          <a:xfrm>
            <a:off x="613276" y="1326587"/>
            <a:ext cx="3010201" cy="5531413"/>
            <a:chOff x="5696741" y="1254793"/>
            <a:chExt cx="2851189" cy="537133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5266A33-A9A1-6E7E-64FA-0750DA387A17}"/>
                </a:ext>
              </a:extLst>
            </p:cNvPr>
            <p:cNvGrpSpPr/>
            <p:nvPr/>
          </p:nvGrpSpPr>
          <p:grpSpPr>
            <a:xfrm>
              <a:off x="5696741" y="1254793"/>
              <a:ext cx="2823042" cy="5371336"/>
              <a:chOff x="5614759" y="1012582"/>
              <a:chExt cx="2823042" cy="5371336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D8E8FB8F-A7FD-FCC6-96E5-539D35866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4759" y="1012582"/>
                <a:ext cx="2823042" cy="2574680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6F70865F-A4C9-9879-FDD1-5E442FE49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8418" y="3629933"/>
                <a:ext cx="2819383" cy="2753985"/>
              </a:xfrm>
              <a:prstGeom prst="rect">
                <a:avLst/>
              </a:prstGeom>
            </p:spPr>
          </p:pic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157206D-B7D3-9518-2D1E-3BBB5EAB8141}"/>
                </a:ext>
              </a:extLst>
            </p:cNvPr>
            <p:cNvSpPr/>
            <p:nvPr/>
          </p:nvSpPr>
          <p:spPr>
            <a:xfrm>
              <a:off x="5725119" y="1571964"/>
              <a:ext cx="2766286" cy="482320"/>
            </a:xfrm>
            <a:prstGeom prst="rect">
              <a:avLst/>
            </a:prstGeom>
            <a:solidFill>
              <a:srgbClr val="FF0000">
                <a:alpha val="3290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4C9C38-473F-B53F-96D2-869385A3424F}"/>
                </a:ext>
              </a:extLst>
            </p:cNvPr>
            <p:cNvSpPr/>
            <p:nvPr/>
          </p:nvSpPr>
          <p:spPr>
            <a:xfrm>
              <a:off x="5725119" y="4247006"/>
              <a:ext cx="2766286" cy="365187"/>
            </a:xfrm>
            <a:prstGeom prst="rect">
              <a:avLst/>
            </a:prstGeom>
            <a:solidFill>
              <a:srgbClr val="FF0000">
                <a:alpha val="3290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6465D21-50BD-48F0-10DC-731F26A8A166}"/>
                </a:ext>
              </a:extLst>
            </p:cNvPr>
            <p:cNvSpPr/>
            <p:nvPr/>
          </p:nvSpPr>
          <p:spPr>
            <a:xfrm>
              <a:off x="5725119" y="3336094"/>
              <a:ext cx="2794664" cy="482321"/>
            </a:xfrm>
            <a:prstGeom prst="rect">
              <a:avLst/>
            </a:prstGeom>
            <a:solidFill>
              <a:schemeClr val="accent1">
                <a:alpha val="32908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D21A3D0-DA56-7D0A-CB4E-62C0BB220F06}"/>
                </a:ext>
              </a:extLst>
            </p:cNvPr>
            <p:cNvSpPr/>
            <p:nvPr/>
          </p:nvSpPr>
          <p:spPr>
            <a:xfrm>
              <a:off x="5753266" y="6185230"/>
              <a:ext cx="2794664" cy="440900"/>
            </a:xfrm>
            <a:prstGeom prst="rect">
              <a:avLst/>
            </a:prstGeom>
            <a:solidFill>
              <a:schemeClr val="accent1">
                <a:alpha val="32908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58405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비교</a:t>
            </a:r>
            <a:r>
              <a:rPr lang="en-US" altLang="ko-KR" dirty="0"/>
              <a:t> avx2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7B6CC-7DFA-FEAD-A5DD-8A80BFF70445}"/>
              </a:ext>
            </a:extLst>
          </p:cNvPr>
          <p:cNvSpPr txBox="1"/>
          <p:nvPr/>
        </p:nvSpPr>
        <p:spPr>
          <a:xfrm>
            <a:off x="402047" y="962798"/>
            <a:ext cx="330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Testing Environment2(avx2)</a:t>
            </a:r>
            <a:endParaRPr lang="en" altLang="ko-KR" sz="1800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63E59E-6699-9C97-BDAE-8E48434263FA}"/>
              </a:ext>
            </a:extLst>
          </p:cNvPr>
          <p:cNvSpPr txBox="1"/>
          <p:nvPr/>
        </p:nvSpPr>
        <p:spPr>
          <a:xfrm>
            <a:off x="7999329" y="874080"/>
            <a:ext cx="330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Testing Environment</a:t>
            </a:r>
            <a:r>
              <a:rPr lang="en-US" altLang="ko-KR" b="1" dirty="0">
                <a:solidFill>
                  <a:srgbClr val="1F2328"/>
                </a:solidFill>
                <a:highlight>
                  <a:srgbClr val="FFFFFF"/>
                </a:highlight>
              </a:rPr>
              <a:t>4</a:t>
            </a:r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US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avx2</a:t>
            </a:r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)</a:t>
            </a:r>
            <a:endParaRPr lang="en" altLang="ko-KR" sz="1800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8FCABB-792E-2EF4-E201-F764CE821B3F}"/>
              </a:ext>
            </a:extLst>
          </p:cNvPr>
          <p:cNvGrpSpPr/>
          <p:nvPr/>
        </p:nvGrpSpPr>
        <p:grpSpPr>
          <a:xfrm>
            <a:off x="757906" y="1319064"/>
            <a:ext cx="3101342" cy="5541448"/>
            <a:chOff x="-12954" y="1006335"/>
            <a:chExt cx="3101342" cy="55414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0D15E99-E8BD-00CC-3259-811D5A0AC6EA}"/>
                </a:ext>
              </a:extLst>
            </p:cNvPr>
            <p:cNvGrpSpPr/>
            <p:nvPr/>
          </p:nvGrpSpPr>
          <p:grpSpPr>
            <a:xfrm>
              <a:off x="32212" y="1006335"/>
              <a:ext cx="3056176" cy="5541448"/>
              <a:chOff x="32212" y="1006335"/>
              <a:chExt cx="3056176" cy="554144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C35902C7-0BA2-7FB8-82F6-9DEF77C9C31D}"/>
                  </a:ext>
                </a:extLst>
              </p:cNvPr>
              <p:cNvGrpSpPr/>
              <p:nvPr/>
            </p:nvGrpSpPr>
            <p:grpSpPr>
              <a:xfrm>
                <a:off x="45166" y="1006335"/>
                <a:ext cx="2682910" cy="2641705"/>
                <a:chOff x="97623" y="969910"/>
                <a:chExt cx="2905442" cy="2808270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42FED4A0-D80C-6A78-E685-5BA299AC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7623" y="969910"/>
                  <a:ext cx="2905442" cy="2808270"/>
                </a:xfrm>
                <a:prstGeom prst="rect">
                  <a:avLst/>
                </a:prstGeom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20D06E5B-80E1-7DE4-57BA-7651EAE5E175}"/>
                    </a:ext>
                  </a:extLst>
                </p:cNvPr>
                <p:cNvSpPr/>
                <p:nvPr/>
              </p:nvSpPr>
              <p:spPr>
                <a:xfrm>
                  <a:off x="97623" y="1261268"/>
                  <a:ext cx="2905442" cy="567531"/>
                </a:xfrm>
                <a:prstGeom prst="rect">
                  <a:avLst/>
                </a:prstGeom>
                <a:solidFill>
                  <a:srgbClr val="FF0000">
                    <a:alpha val="3290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8611BD45-4DA8-08E2-2EEF-A3BD53E2DDBA}"/>
                    </a:ext>
                  </a:extLst>
                </p:cNvPr>
                <p:cNvSpPr/>
                <p:nvPr/>
              </p:nvSpPr>
              <p:spPr>
                <a:xfrm>
                  <a:off x="97623" y="3210649"/>
                  <a:ext cx="2905442" cy="567531"/>
                </a:xfrm>
                <a:prstGeom prst="rect">
                  <a:avLst/>
                </a:prstGeom>
                <a:solidFill>
                  <a:schemeClr val="accent1">
                    <a:alpha val="32908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</p:grp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BA768CF5-EDC0-9CCC-ADC0-5CD215F6C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12" y="4069538"/>
                <a:ext cx="3056176" cy="2478245"/>
              </a:xfrm>
              <a:prstGeom prst="rect">
                <a:avLst/>
              </a:prstGeom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0BB8ED7-0935-F050-9749-C4F08DAFA0AF}"/>
                </a:ext>
              </a:extLst>
            </p:cNvPr>
            <p:cNvSpPr/>
            <p:nvPr/>
          </p:nvSpPr>
          <p:spPr>
            <a:xfrm>
              <a:off x="0" y="4405217"/>
              <a:ext cx="3056176" cy="533869"/>
            </a:xfrm>
            <a:prstGeom prst="rect">
              <a:avLst/>
            </a:prstGeom>
            <a:solidFill>
              <a:srgbClr val="FF0000">
                <a:alpha val="3290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404520-48ED-AE46-FFDE-0B6F5F666708}"/>
                </a:ext>
              </a:extLst>
            </p:cNvPr>
            <p:cNvSpPr/>
            <p:nvPr/>
          </p:nvSpPr>
          <p:spPr>
            <a:xfrm>
              <a:off x="-12954" y="6013914"/>
              <a:ext cx="3056176" cy="533869"/>
            </a:xfrm>
            <a:prstGeom prst="rect">
              <a:avLst/>
            </a:prstGeom>
            <a:solidFill>
              <a:schemeClr val="accent1">
                <a:alpha val="32908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EA81D9B-2A2E-1864-09D3-FEF2AEFE0BC9}"/>
              </a:ext>
            </a:extLst>
          </p:cNvPr>
          <p:cNvGrpSpPr/>
          <p:nvPr/>
        </p:nvGrpSpPr>
        <p:grpSpPr>
          <a:xfrm>
            <a:off x="7741452" y="1290630"/>
            <a:ext cx="3821724" cy="5495987"/>
            <a:chOff x="7633397" y="1243411"/>
            <a:chExt cx="3821724" cy="549598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7CDB335-DD7B-EEA7-3FDB-4EB32FFDBCCD}"/>
                </a:ext>
              </a:extLst>
            </p:cNvPr>
            <p:cNvGrpSpPr/>
            <p:nvPr/>
          </p:nvGrpSpPr>
          <p:grpSpPr>
            <a:xfrm>
              <a:off x="8330085" y="1243411"/>
              <a:ext cx="2612570" cy="3017089"/>
              <a:chOff x="8092199" y="1243412"/>
              <a:chExt cx="2682910" cy="3128294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3E8357-787B-D1C2-D44F-2AEE31280A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2199" y="1243412"/>
                <a:ext cx="2682910" cy="3128294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6B7628C-7131-169B-4010-E510C51AA71D}"/>
                  </a:ext>
                </a:extLst>
              </p:cNvPr>
              <p:cNvSpPr/>
              <p:nvPr/>
            </p:nvSpPr>
            <p:spPr>
              <a:xfrm>
                <a:off x="8092199" y="1636243"/>
                <a:ext cx="2682910" cy="533869"/>
              </a:xfrm>
              <a:prstGeom prst="rect">
                <a:avLst/>
              </a:prstGeom>
              <a:solidFill>
                <a:srgbClr val="FF0000">
                  <a:alpha val="3290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CD571347-4ECE-847C-DCC4-4D6F67300130}"/>
                  </a:ext>
                </a:extLst>
              </p:cNvPr>
              <p:cNvSpPr/>
              <p:nvPr/>
            </p:nvSpPr>
            <p:spPr>
              <a:xfrm>
                <a:off x="8092199" y="3678047"/>
                <a:ext cx="2682910" cy="678342"/>
              </a:xfrm>
              <a:prstGeom prst="rect">
                <a:avLst/>
              </a:prstGeom>
              <a:solidFill>
                <a:schemeClr val="accent1">
                  <a:alpha val="3290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88EE04F-FAA2-EC63-3626-047EC0A2A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398" y="4451623"/>
              <a:ext cx="3821723" cy="2287775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FF2465D-41E4-D20F-EC3B-C8AA924F450A}"/>
                </a:ext>
              </a:extLst>
            </p:cNvPr>
            <p:cNvSpPr/>
            <p:nvPr/>
          </p:nvSpPr>
          <p:spPr>
            <a:xfrm>
              <a:off x="7633397" y="4830489"/>
              <a:ext cx="3821723" cy="405233"/>
            </a:xfrm>
            <a:prstGeom prst="rect">
              <a:avLst/>
            </a:prstGeom>
            <a:solidFill>
              <a:srgbClr val="FF0000">
                <a:alpha val="3290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4008D46-9006-6685-AAC5-C6C61493D14B}"/>
                </a:ext>
              </a:extLst>
            </p:cNvPr>
            <p:cNvSpPr/>
            <p:nvPr/>
          </p:nvSpPr>
          <p:spPr>
            <a:xfrm>
              <a:off x="7633397" y="6199832"/>
              <a:ext cx="3821722" cy="539565"/>
            </a:xfrm>
            <a:prstGeom prst="rect">
              <a:avLst/>
            </a:prstGeom>
            <a:solidFill>
              <a:schemeClr val="accent1">
                <a:alpha val="32908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34C8BBC-C205-7C00-70CD-4C969B1A7175}"/>
              </a:ext>
            </a:extLst>
          </p:cNvPr>
          <p:cNvGrpSpPr/>
          <p:nvPr/>
        </p:nvGrpSpPr>
        <p:grpSpPr>
          <a:xfrm>
            <a:off x="4339139" y="1175220"/>
            <a:ext cx="3004731" cy="5682780"/>
            <a:chOff x="34623" y="969910"/>
            <a:chExt cx="2792255" cy="5306572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EFE77290-41F8-82E9-D30E-6198D4976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219" y="969910"/>
              <a:ext cx="2747690" cy="2576425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E24757D-BD50-AF27-A2E7-760E9C86D8E8}"/>
                </a:ext>
              </a:extLst>
            </p:cNvPr>
            <p:cNvGrpSpPr/>
            <p:nvPr/>
          </p:nvGrpSpPr>
          <p:grpSpPr>
            <a:xfrm>
              <a:off x="34623" y="969910"/>
              <a:ext cx="2792255" cy="5306572"/>
              <a:chOff x="-18596" y="869218"/>
              <a:chExt cx="3127946" cy="5513962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569563AF-9261-EA0C-F259-7951944F5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3546335"/>
                <a:ext cx="3109350" cy="2836845"/>
              </a:xfrm>
              <a:prstGeom prst="rect">
                <a:avLst/>
              </a:prstGeom>
            </p:spPr>
          </p:pic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F876610C-0BE1-930B-1F9A-673EE944BCAB}"/>
                  </a:ext>
                </a:extLst>
              </p:cNvPr>
              <p:cNvSpPr/>
              <p:nvPr/>
            </p:nvSpPr>
            <p:spPr>
              <a:xfrm>
                <a:off x="-18596" y="869218"/>
                <a:ext cx="3127946" cy="5494702"/>
              </a:xfrm>
              <a:prstGeom prst="rect">
                <a:avLst/>
              </a:prstGeom>
              <a:solidFill>
                <a:schemeClr val="accent4">
                  <a:alpha val="3290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4DD4902-B3A0-DC33-F5A0-D3FAE6273327}"/>
              </a:ext>
            </a:extLst>
          </p:cNvPr>
          <p:cNvSpPr txBox="1"/>
          <p:nvPr/>
        </p:nvSpPr>
        <p:spPr>
          <a:xfrm>
            <a:off x="4182798" y="923854"/>
            <a:ext cx="330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Testing Environment</a:t>
            </a:r>
            <a:r>
              <a:rPr lang="en-US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2</a:t>
            </a:r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(clean)</a:t>
            </a:r>
            <a:endParaRPr lang="en" altLang="ko-KR" sz="1800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82939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비교</a:t>
            </a:r>
            <a:r>
              <a:rPr lang="en-US" altLang="ko-KR" dirty="0"/>
              <a:t> avx2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7B6CC-7DFA-FEAD-A5DD-8A80BFF70445}"/>
              </a:ext>
            </a:extLst>
          </p:cNvPr>
          <p:cNvSpPr txBox="1"/>
          <p:nvPr/>
        </p:nvSpPr>
        <p:spPr>
          <a:xfrm>
            <a:off x="411920" y="923854"/>
            <a:ext cx="330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Testing Environment2(avx2)</a:t>
            </a:r>
            <a:endParaRPr lang="en" altLang="ko-KR" sz="1800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63E59E-6699-9C97-BDAE-8E48434263FA}"/>
              </a:ext>
            </a:extLst>
          </p:cNvPr>
          <p:cNvSpPr txBox="1"/>
          <p:nvPr/>
        </p:nvSpPr>
        <p:spPr>
          <a:xfrm>
            <a:off x="7723421" y="884983"/>
            <a:ext cx="330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Testing Environment</a:t>
            </a:r>
            <a:r>
              <a:rPr lang="en-US" altLang="ko-KR" b="1" dirty="0">
                <a:solidFill>
                  <a:srgbClr val="1F2328"/>
                </a:solidFill>
                <a:highlight>
                  <a:srgbClr val="FFFFFF"/>
                </a:highlight>
              </a:rPr>
              <a:t>4</a:t>
            </a:r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US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avx2</a:t>
            </a:r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)</a:t>
            </a:r>
            <a:endParaRPr lang="en" altLang="ko-KR" sz="1800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98F655E-B2F3-CA5A-74E0-43B17DEB76C1}"/>
              </a:ext>
            </a:extLst>
          </p:cNvPr>
          <p:cNvGrpSpPr/>
          <p:nvPr/>
        </p:nvGrpSpPr>
        <p:grpSpPr>
          <a:xfrm>
            <a:off x="846562" y="1240107"/>
            <a:ext cx="2871328" cy="5410146"/>
            <a:chOff x="3023920" y="1033759"/>
            <a:chExt cx="2871328" cy="541014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E03B78E-7754-B49E-88FB-D31725C63278}"/>
                </a:ext>
              </a:extLst>
            </p:cNvPr>
            <p:cNvGrpSpPr/>
            <p:nvPr/>
          </p:nvGrpSpPr>
          <p:grpSpPr>
            <a:xfrm>
              <a:off x="3043222" y="1033759"/>
              <a:ext cx="2328812" cy="2641705"/>
              <a:chOff x="3043222" y="1033759"/>
              <a:chExt cx="2328812" cy="2641705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BF9EC1D-D9D6-04EB-5299-B2A8D510E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82676" y="1033759"/>
                <a:ext cx="2189358" cy="2641705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532B98A-1F1C-C0B1-E291-432A06B78471}"/>
                  </a:ext>
                </a:extLst>
              </p:cNvPr>
              <p:cNvSpPr/>
              <p:nvPr/>
            </p:nvSpPr>
            <p:spPr>
              <a:xfrm>
                <a:off x="3043222" y="1305589"/>
                <a:ext cx="2328812" cy="533869"/>
              </a:xfrm>
              <a:prstGeom prst="rect">
                <a:avLst/>
              </a:prstGeom>
              <a:solidFill>
                <a:srgbClr val="FF0000">
                  <a:alpha val="3290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FE058A3-9020-1D84-7EB1-92FFF8C3CC31}"/>
                  </a:ext>
                </a:extLst>
              </p:cNvPr>
              <p:cNvSpPr/>
              <p:nvPr/>
            </p:nvSpPr>
            <p:spPr>
              <a:xfrm>
                <a:off x="3116675" y="3141595"/>
                <a:ext cx="2255359" cy="533869"/>
              </a:xfrm>
              <a:prstGeom prst="rect">
                <a:avLst/>
              </a:prstGeom>
              <a:solidFill>
                <a:schemeClr val="accent1">
                  <a:alpha val="3290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E71D380-5FF6-5D74-E302-44ED75727F13}"/>
                </a:ext>
              </a:extLst>
            </p:cNvPr>
            <p:cNvGrpSpPr/>
            <p:nvPr/>
          </p:nvGrpSpPr>
          <p:grpSpPr>
            <a:xfrm>
              <a:off x="3023920" y="4069538"/>
              <a:ext cx="2871328" cy="2374367"/>
              <a:chOff x="3109889" y="4109399"/>
              <a:chExt cx="2871328" cy="2374367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3970F5C-65ED-8C8D-2DBF-00A2F42C7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9889" y="4109399"/>
                <a:ext cx="2871328" cy="2374367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E142E3-A0CB-6971-001D-8D3740E1EAE9}"/>
                  </a:ext>
                </a:extLst>
              </p:cNvPr>
              <p:cNvSpPr/>
              <p:nvPr/>
            </p:nvSpPr>
            <p:spPr>
              <a:xfrm>
                <a:off x="3174357" y="4495779"/>
                <a:ext cx="2774604" cy="443307"/>
              </a:xfrm>
              <a:prstGeom prst="rect">
                <a:avLst/>
              </a:prstGeom>
              <a:solidFill>
                <a:srgbClr val="FF0000">
                  <a:alpha val="3290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E89A62C-E58B-76F1-CEF6-C9E7C11E43E5}"/>
                  </a:ext>
                </a:extLst>
              </p:cNvPr>
              <p:cNvSpPr/>
              <p:nvPr/>
            </p:nvSpPr>
            <p:spPr>
              <a:xfrm>
                <a:off x="3174357" y="5949897"/>
                <a:ext cx="2774604" cy="533869"/>
              </a:xfrm>
              <a:prstGeom prst="rect">
                <a:avLst/>
              </a:prstGeom>
              <a:solidFill>
                <a:schemeClr val="accent1">
                  <a:alpha val="3290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04AA62C-0345-B53B-1267-4136D2846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753" y="1172281"/>
            <a:ext cx="2469306" cy="28581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9CC8A6-AFBB-B3BA-9521-5E5C1D1BE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989" y="4109085"/>
            <a:ext cx="3237781" cy="254116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0EFBCA-90B7-A6B1-B0A8-3714F66D7DD5}"/>
              </a:ext>
            </a:extLst>
          </p:cNvPr>
          <p:cNvSpPr/>
          <p:nvPr/>
        </p:nvSpPr>
        <p:spPr>
          <a:xfrm>
            <a:off x="8212000" y="1487823"/>
            <a:ext cx="2328812" cy="533869"/>
          </a:xfrm>
          <a:prstGeom prst="rect">
            <a:avLst/>
          </a:prstGeom>
          <a:solidFill>
            <a:srgbClr val="FF0000">
              <a:alpha val="3290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92C20-2F7D-49C3-4405-187DE5381301}"/>
              </a:ext>
            </a:extLst>
          </p:cNvPr>
          <p:cNvSpPr/>
          <p:nvPr/>
        </p:nvSpPr>
        <p:spPr>
          <a:xfrm>
            <a:off x="7825988" y="4500965"/>
            <a:ext cx="3305969" cy="533869"/>
          </a:xfrm>
          <a:prstGeom prst="rect">
            <a:avLst/>
          </a:prstGeom>
          <a:solidFill>
            <a:srgbClr val="FF0000">
              <a:alpha val="3290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088924-AB9B-1A9D-B146-2E416C040306}"/>
              </a:ext>
            </a:extLst>
          </p:cNvPr>
          <p:cNvSpPr/>
          <p:nvPr/>
        </p:nvSpPr>
        <p:spPr>
          <a:xfrm>
            <a:off x="8141753" y="3440108"/>
            <a:ext cx="2399059" cy="533869"/>
          </a:xfrm>
          <a:prstGeom prst="rect">
            <a:avLst/>
          </a:prstGeom>
          <a:solidFill>
            <a:schemeClr val="accent1">
              <a:alpha val="3290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402858E-DAB2-1569-D05D-AF7CB5E18338}"/>
              </a:ext>
            </a:extLst>
          </p:cNvPr>
          <p:cNvSpPr/>
          <p:nvPr/>
        </p:nvSpPr>
        <p:spPr>
          <a:xfrm>
            <a:off x="7932412" y="6045007"/>
            <a:ext cx="3131358" cy="533869"/>
          </a:xfrm>
          <a:prstGeom prst="rect">
            <a:avLst/>
          </a:prstGeom>
          <a:solidFill>
            <a:schemeClr val="accent1">
              <a:alpha val="3290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FF14A4F-2D7C-21BB-2F85-3328B5D34ED2}"/>
              </a:ext>
            </a:extLst>
          </p:cNvPr>
          <p:cNvGrpSpPr/>
          <p:nvPr/>
        </p:nvGrpSpPr>
        <p:grpSpPr>
          <a:xfrm>
            <a:off x="4182797" y="1293186"/>
            <a:ext cx="3305969" cy="5469355"/>
            <a:chOff x="2800909" y="1036503"/>
            <a:chExt cx="2938406" cy="522144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6339389-C0C0-D58B-A7A1-1083F711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51984" y="1036503"/>
              <a:ext cx="2569793" cy="236205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2788E37-FC3A-2F61-629B-A98DC82BC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0909" y="3688363"/>
              <a:ext cx="2938406" cy="256958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703D33F-5931-C0C9-FDBC-B546BDB8855A}"/>
              </a:ext>
            </a:extLst>
          </p:cNvPr>
          <p:cNvSpPr txBox="1"/>
          <p:nvPr/>
        </p:nvSpPr>
        <p:spPr>
          <a:xfrm>
            <a:off x="4182798" y="923854"/>
            <a:ext cx="330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Testing Environment</a:t>
            </a:r>
            <a:r>
              <a:rPr lang="en-US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2</a:t>
            </a:r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(clean)</a:t>
            </a:r>
            <a:endParaRPr lang="en" altLang="ko-KR" sz="1800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1212640-01D7-408B-DC33-0C1F7EC2B373}"/>
              </a:ext>
            </a:extLst>
          </p:cNvPr>
          <p:cNvSpPr/>
          <p:nvPr/>
        </p:nvSpPr>
        <p:spPr>
          <a:xfrm>
            <a:off x="4339139" y="1293186"/>
            <a:ext cx="3004731" cy="5469355"/>
          </a:xfrm>
          <a:prstGeom prst="rect">
            <a:avLst/>
          </a:prstGeom>
          <a:solidFill>
            <a:schemeClr val="accent4">
              <a:alpha val="3290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430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비교</a:t>
            </a:r>
            <a:r>
              <a:rPr lang="en-US" altLang="ko-KR" dirty="0"/>
              <a:t> avx2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7B6CC-7DFA-FEAD-A5DD-8A80BFF70445}"/>
              </a:ext>
            </a:extLst>
          </p:cNvPr>
          <p:cNvSpPr txBox="1"/>
          <p:nvPr/>
        </p:nvSpPr>
        <p:spPr>
          <a:xfrm>
            <a:off x="411920" y="923854"/>
            <a:ext cx="330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Testing Environment2(avx2)</a:t>
            </a:r>
            <a:endParaRPr lang="en" altLang="ko-KR" sz="1800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63E59E-6699-9C97-BDAE-8E48434263FA}"/>
              </a:ext>
            </a:extLst>
          </p:cNvPr>
          <p:cNvSpPr txBox="1"/>
          <p:nvPr/>
        </p:nvSpPr>
        <p:spPr>
          <a:xfrm>
            <a:off x="7999329" y="874080"/>
            <a:ext cx="330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Testing Environment</a:t>
            </a:r>
            <a:r>
              <a:rPr lang="en-US" altLang="ko-KR" b="1" dirty="0">
                <a:solidFill>
                  <a:srgbClr val="1F2328"/>
                </a:solidFill>
                <a:highlight>
                  <a:srgbClr val="FFFFFF"/>
                </a:highlight>
              </a:rPr>
              <a:t>4</a:t>
            </a:r>
            <a:r>
              <a:rPr lang="en" altLang="ko-KR" sz="1800" b="1" i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US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avx2</a:t>
            </a:r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)</a:t>
            </a:r>
            <a:endParaRPr lang="en" altLang="ko-KR" sz="1800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B72849E-DAF6-1914-6007-089D54C1BA40}"/>
              </a:ext>
            </a:extLst>
          </p:cNvPr>
          <p:cNvGrpSpPr/>
          <p:nvPr/>
        </p:nvGrpSpPr>
        <p:grpSpPr>
          <a:xfrm>
            <a:off x="795965" y="1425645"/>
            <a:ext cx="2537880" cy="5130345"/>
            <a:chOff x="5979164" y="1033759"/>
            <a:chExt cx="2537880" cy="513034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92886A4-B6D7-36B0-D606-45D5988BD154}"/>
                </a:ext>
              </a:extLst>
            </p:cNvPr>
            <p:cNvGrpSpPr/>
            <p:nvPr/>
          </p:nvGrpSpPr>
          <p:grpSpPr>
            <a:xfrm>
              <a:off x="5979164" y="4069538"/>
              <a:ext cx="2537880" cy="2094566"/>
              <a:chOff x="5908158" y="4082404"/>
              <a:chExt cx="2537880" cy="2094566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179A05A-B85D-D3E8-CC5D-638DB89E4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17831" y="4082404"/>
                <a:ext cx="2528207" cy="2094566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F579CB0-862C-8EA3-E72D-76D53919844E}"/>
                  </a:ext>
                </a:extLst>
              </p:cNvPr>
              <p:cNvSpPr/>
              <p:nvPr/>
            </p:nvSpPr>
            <p:spPr>
              <a:xfrm>
                <a:off x="5927460" y="4405217"/>
                <a:ext cx="2508950" cy="443307"/>
              </a:xfrm>
              <a:prstGeom prst="rect">
                <a:avLst/>
              </a:prstGeom>
              <a:solidFill>
                <a:srgbClr val="FF0000">
                  <a:alpha val="3290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56C925C-DBF5-B4C7-A3D7-DF38854030DB}"/>
                  </a:ext>
                </a:extLst>
              </p:cNvPr>
              <p:cNvSpPr/>
              <p:nvPr/>
            </p:nvSpPr>
            <p:spPr>
              <a:xfrm>
                <a:off x="5908158" y="5707253"/>
                <a:ext cx="2528207" cy="443307"/>
              </a:xfrm>
              <a:prstGeom prst="rect">
                <a:avLst/>
              </a:prstGeom>
              <a:solidFill>
                <a:schemeClr val="accent1">
                  <a:alpha val="3290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EE7D905-BC68-66E0-724D-7890EFA62DA2}"/>
                </a:ext>
              </a:extLst>
            </p:cNvPr>
            <p:cNvGrpSpPr/>
            <p:nvPr/>
          </p:nvGrpSpPr>
          <p:grpSpPr>
            <a:xfrm>
              <a:off x="6096000" y="1033759"/>
              <a:ext cx="2328812" cy="2641705"/>
              <a:chOff x="5732346" y="1033759"/>
              <a:chExt cx="2328812" cy="264170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5C635D9-0D94-73C6-1177-53A5DA360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8371" y="1033759"/>
                <a:ext cx="2192248" cy="2641705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200554D-68E3-075F-8F8B-2569FEA6B393}"/>
                  </a:ext>
                </a:extLst>
              </p:cNvPr>
              <p:cNvSpPr/>
              <p:nvPr/>
            </p:nvSpPr>
            <p:spPr>
              <a:xfrm>
                <a:off x="5732346" y="1356617"/>
                <a:ext cx="2328812" cy="533869"/>
              </a:xfrm>
              <a:prstGeom prst="rect">
                <a:avLst/>
              </a:prstGeom>
              <a:solidFill>
                <a:srgbClr val="FF0000">
                  <a:alpha val="3290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4E3673D-7F6A-0A74-181D-9A2CBD4650B4}"/>
                  </a:ext>
                </a:extLst>
              </p:cNvPr>
              <p:cNvSpPr/>
              <p:nvPr/>
            </p:nvSpPr>
            <p:spPr>
              <a:xfrm>
                <a:off x="5805799" y="3141595"/>
                <a:ext cx="2255359" cy="533869"/>
              </a:xfrm>
              <a:prstGeom prst="rect">
                <a:avLst/>
              </a:prstGeom>
              <a:solidFill>
                <a:schemeClr val="accent1">
                  <a:alpha val="3290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6928BB-22CA-87EB-C4FA-732F04109A30}"/>
              </a:ext>
            </a:extLst>
          </p:cNvPr>
          <p:cNvSpPr txBox="1"/>
          <p:nvPr/>
        </p:nvSpPr>
        <p:spPr>
          <a:xfrm>
            <a:off x="4182798" y="923854"/>
            <a:ext cx="330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Testing Environment</a:t>
            </a:r>
            <a:r>
              <a:rPr lang="en-US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2</a:t>
            </a:r>
            <a:r>
              <a:rPr lang="en" altLang="ko-KR" sz="1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(clean)</a:t>
            </a:r>
            <a:endParaRPr lang="en" altLang="ko-KR" sz="1800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816482-D51F-3ED3-FCED-A273DEB9C9F3}"/>
              </a:ext>
            </a:extLst>
          </p:cNvPr>
          <p:cNvGrpSpPr/>
          <p:nvPr/>
        </p:nvGrpSpPr>
        <p:grpSpPr>
          <a:xfrm>
            <a:off x="4295076" y="1270762"/>
            <a:ext cx="3363682" cy="5479909"/>
            <a:chOff x="5559284" y="1027944"/>
            <a:chExt cx="2961023" cy="515171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D436A2A-B3D2-A042-8C60-2C928ED0B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9284" y="1027944"/>
              <a:ext cx="2930420" cy="244729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1466B58-52CA-004A-16F1-80662972C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6141" y="3732363"/>
              <a:ext cx="2764166" cy="2447298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E2B818-8626-055B-FC7E-A2EC4032E5D9}"/>
              </a:ext>
            </a:extLst>
          </p:cNvPr>
          <p:cNvSpPr/>
          <p:nvPr/>
        </p:nvSpPr>
        <p:spPr>
          <a:xfrm>
            <a:off x="4339139" y="1293186"/>
            <a:ext cx="3397132" cy="5469355"/>
          </a:xfrm>
          <a:prstGeom prst="rect">
            <a:avLst/>
          </a:prstGeom>
          <a:solidFill>
            <a:schemeClr val="accent4">
              <a:alpha val="3290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36A3FA5-BAC7-464C-7F43-21195D335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7456" y="1248475"/>
            <a:ext cx="2339377" cy="299604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53CABA-7376-2C75-131E-5BF7E850B332}"/>
              </a:ext>
            </a:extLst>
          </p:cNvPr>
          <p:cNvSpPr/>
          <p:nvPr/>
        </p:nvSpPr>
        <p:spPr>
          <a:xfrm>
            <a:off x="8688021" y="1633655"/>
            <a:ext cx="2328812" cy="533869"/>
          </a:xfrm>
          <a:prstGeom prst="rect">
            <a:avLst/>
          </a:prstGeom>
          <a:solidFill>
            <a:srgbClr val="FF0000">
              <a:alpha val="3290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426316-9A45-6B1A-38AB-153A078EEE6C}"/>
              </a:ext>
            </a:extLst>
          </p:cNvPr>
          <p:cNvSpPr/>
          <p:nvPr/>
        </p:nvSpPr>
        <p:spPr>
          <a:xfrm>
            <a:off x="8702807" y="3670664"/>
            <a:ext cx="2255359" cy="567444"/>
          </a:xfrm>
          <a:prstGeom prst="rect">
            <a:avLst/>
          </a:prstGeom>
          <a:solidFill>
            <a:schemeClr val="accent1">
              <a:alpha val="3290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0AF26CD-5B16-ABEB-9B21-1F18DD7303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4635" y="4368700"/>
            <a:ext cx="2665018" cy="239384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3A2ED6-64C6-0B03-33F7-268F7EEB8D9E}"/>
              </a:ext>
            </a:extLst>
          </p:cNvPr>
          <p:cNvSpPr/>
          <p:nvPr/>
        </p:nvSpPr>
        <p:spPr>
          <a:xfrm>
            <a:off x="8487907" y="4690476"/>
            <a:ext cx="2665017" cy="533869"/>
          </a:xfrm>
          <a:prstGeom prst="rect">
            <a:avLst/>
          </a:prstGeom>
          <a:solidFill>
            <a:srgbClr val="FF0000">
              <a:alpha val="3290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6CDB81-B89B-08AC-04D7-CEADB0F09681}"/>
              </a:ext>
            </a:extLst>
          </p:cNvPr>
          <p:cNvSpPr/>
          <p:nvPr/>
        </p:nvSpPr>
        <p:spPr>
          <a:xfrm>
            <a:off x="8487907" y="6161973"/>
            <a:ext cx="2665017" cy="567444"/>
          </a:xfrm>
          <a:prstGeom prst="rect">
            <a:avLst/>
          </a:prstGeom>
          <a:solidFill>
            <a:schemeClr val="accent1">
              <a:alpha val="3290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17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진행 계획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Kpqclean-m4</a:t>
            </a:r>
            <a:r>
              <a:rPr lang="ko-KR" altLang="en-US" sz="2000" dirty="0"/>
              <a:t>도 해보려고 합니다</a:t>
            </a:r>
            <a:r>
              <a:rPr lang="en-US" altLang="ko-KR" sz="2000" dirty="0"/>
              <a:t>…</a:t>
            </a:r>
          </a:p>
          <a:p>
            <a:r>
              <a:rPr lang="en-US" altLang="ko-KR" sz="2000" dirty="0" err="1"/>
              <a:t>Cmake</a:t>
            </a:r>
            <a:r>
              <a:rPr lang="en-US" altLang="ko-KR" sz="2000" dirty="0"/>
              <a:t> </a:t>
            </a:r>
            <a:r>
              <a:rPr lang="ko-KR" altLang="en-US" sz="2000" dirty="0"/>
              <a:t>통합 컴파일 </a:t>
            </a:r>
            <a:endParaRPr lang="en-US" altLang="ko-KR" sz="2000" dirty="0"/>
          </a:p>
          <a:p>
            <a:r>
              <a:rPr lang="ko-KR" altLang="en-US" sz="2000" dirty="0"/>
              <a:t>동일하게 </a:t>
            </a:r>
            <a:r>
              <a:rPr lang="en-US" altLang="ko-KR" sz="2000" dirty="0" err="1"/>
              <a:t>Valgrind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활용하여 메모리 사용량과 </a:t>
            </a:r>
            <a:r>
              <a:rPr lang="en-US" altLang="ko-KR" sz="2000" dirty="0"/>
              <a:t>constant timing </a:t>
            </a:r>
            <a:r>
              <a:rPr lang="ko-KR" altLang="en-US" sz="2000" dirty="0"/>
              <a:t>검증 등을 수행할 계획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*추가로 </a:t>
            </a:r>
            <a:r>
              <a:rPr lang="ko-KR" altLang="en-US" sz="2000" dirty="0" err="1"/>
              <a:t>작업해야할</a:t>
            </a:r>
            <a:r>
              <a:rPr lang="ko-KR" altLang="en-US" sz="2000" dirty="0"/>
              <a:t> 사항이나 작업 우선 순위 정해주시면 진행하도록 하겠습니다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37744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KpqClean</a:t>
            </a:r>
            <a:r>
              <a:rPr lang="ko-KR" altLang="en-US" dirty="0"/>
              <a:t> </a:t>
            </a:r>
            <a:r>
              <a:rPr lang="en-US" altLang="ko-KR" dirty="0"/>
              <a:t>ver2</a:t>
            </a:r>
            <a:r>
              <a:rPr lang="ko-KR" altLang="en-US" dirty="0"/>
              <a:t> 진행사항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000" dirty="0"/>
              <a:t>Clean </a:t>
            </a:r>
            <a:r>
              <a:rPr lang="ko-KR" altLang="en-US" sz="2000" dirty="0"/>
              <a:t>버전에서 값이 튀던 알고리즘 해결 후 </a:t>
            </a:r>
            <a:r>
              <a:rPr lang="ko-KR" altLang="en-US" sz="2000" dirty="0" err="1"/>
              <a:t>깃헙</a:t>
            </a:r>
            <a:r>
              <a:rPr lang="ko-KR" altLang="en-US" sz="2000" dirty="0"/>
              <a:t> 업로드 완료</a:t>
            </a:r>
            <a:endParaRPr lang="en-US" altLang="ko-KR" sz="2000" dirty="0"/>
          </a:p>
          <a:p>
            <a:r>
              <a:rPr lang="en-US" altLang="ko-KR" sz="2000" dirty="0" err="1"/>
              <a:t>AIMer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제외한 </a:t>
            </a:r>
            <a:r>
              <a:rPr lang="en-US" altLang="ko-KR" sz="2000" dirty="0"/>
              <a:t>AVX2</a:t>
            </a:r>
            <a:r>
              <a:rPr lang="ko-KR" altLang="en-US" sz="2000" dirty="0"/>
              <a:t> 포팅 완료 후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깃헙</a:t>
            </a:r>
            <a:r>
              <a:rPr lang="ko-KR" altLang="en-US" sz="2000" dirty="0"/>
              <a:t> 업로드 완료</a:t>
            </a:r>
            <a:endParaRPr lang="en-US" altLang="ko-KR" sz="2000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79FD4A-C021-2BDC-CB94-EA9DE4CC9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782" y="2319800"/>
            <a:ext cx="3909929" cy="4073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2BCC3-5341-DC92-6BC2-2B1B0850BE32}"/>
              </a:ext>
            </a:extLst>
          </p:cNvPr>
          <p:cNvSpPr txBox="1"/>
          <p:nvPr/>
        </p:nvSpPr>
        <p:spPr>
          <a:xfrm>
            <a:off x="2841171" y="6392915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github.com</a:t>
            </a:r>
            <a:r>
              <a:rPr lang="ko-KR" altLang="en-US" dirty="0"/>
              <a:t>/</a:t>
            </a:r>
            <a:r>
              <a:rPr lang="ko-KR" altLang="en-US" dirty="0" err="1"/>
              <a:t>kpqc-cryptocraft</a:t>
            </a:r>
            <a:r>
              <a:rPr lang="ko-KR" altLang="en-US" dirty="0"/>
              <a:t>/KpqClean_ver2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316689-0404-11BE-B8DE-E1A9D515B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386" y="4385178"/>
            <a:ext cx="4900239" cy="19164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000197-EC2A-4ABB-5895-A46439B8C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924" y="2221958"/>
            <a:ext cx="5103161" cy="186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2FEF4-3A42-1DA8-347D-02442653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KpqClean</a:t>
            </a:r>
            <a:r>
              <a:rPr lang="ko-KR" altLang="en-US" dirty="0"/>
              <a:t> </a:t>
            </a:r>
            <a:r>
              <a:rPr lang="en-US" altLang="ko-KR" dirty="0"/>
              <a:t>ver2</a:t>
            </a:r>
            <a:r>
              <a:rPr lang="ko-KR" altLang="en-US" dirty="0"/>
              <a:t> </a:t>
            </a:r>
            <a:r>
              <a:rPr lang="en-US" altLang="ko-KR" dirty="0"/>
              <a:t>AVX2</a:t>
            </a:r>
            <a:r>
              <a:rPr lang="ko-KR" altLang="en-US" dirty="0"/>
              <a:t> 작업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EE7477-723F-BE99-5105-74ED968AB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0396FD-B024-3A4E-AA52-9BB6A57B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65" y="1152525"/>
            <a:ext cx="7772400" cy="49901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41378BF-7075-A5CE-D05A-B347C53043B0}"/>
              </a:ext>
            </a:extLst>
          </p:cNvPr>
          <p:cNvSpPr/>
          <p:nvPr/>
        </p:nvSpPr>
        <p:spPr>
          <a:xfrm>
            <a:off x="190919" y="1286189"/>
            <a:ext cx="4177145" cy="708115"/>
          </a:xfrm>
          <a:prstGeom prst="rect">
            <a:avLst/>
          </a:prstGeom>
          <a:solidFill>
            <a:schemeClr val="accent2">
              <a:alpha val="1267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CA6EA0-99EC-0FA1-303D-3DCE9E819CC1}"/>
              </a:ext>
            </a:extLst>
          </p:cNvPr>
          <p:cNvSpPr/>
          <p:nvPr/>
        </p:nvSpPr>
        <p:spPr>
          <a:xfrm>
            <a:off x="290565" y="2973297"/>
            <a:ext cx="4177145" cy="1387688"/>
          </a:xfrm>
          <a:prstGeom prst="rect">
            <a:avLst/>
          </a:prstGeom>
          <a:solidFill>
            <a:schemeClr val="accent2">
              <a:alpha val="1267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75E49A-1865-36B0-1B30-9DB881D05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737" y="1152525"/>
            <a:ext cx="2434604" cy="323182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4D64C0-246E-7001-06E6-BB33BB43C69C}"/>
              </a:ext>
            </a:extLst>
          </p:cNvPr>
          <p:cNvGrpSpPr/>
          <p:nvPr/>
        </p:nvGrpSpPr>
        <p:grpSpPr>
          <a:xfrm>
            <a:off x="9489617" y="255562"/>
            <a:ext cx="2448995" cy="3627983"/>
            <a:chOff x="8805454" y="983206"/>
            <a:chExt cx="3244741" cy="539641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1B4431F-6932-AE05-0484-74B3BAAD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5454" y="983206"/>
              <a:ext cx="3225674" cy="539641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7CB7299-6874-E6C7-00CB-97FFAE79F98E}"/>
                </a:ext>
              </a:extLst>
            </p:cNvPr>
            <p:cNvSpPr/>
            <p:nvPr/>
          </p:nvSpPr>
          <p:spPr>
            <a:xfrm>
              <a:off x="8934994" y="5582625"/>
              <a:ext cx="3115201" cy="640971"/>
            </a:xfrm>
            <a:prstGeom prst="rect">
              <a:avLst/>
            </a:prstGeom>
            <a:solidFill>
              <a:srgbClr val="FF0000">
                <a:alpha val="3290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545BFD-7B39-29D1-9620-3180DC324C02}"/>
              </a:ext>
            </a:extLst>
          </p:cNvPr>
          <p:cNvGrpSpPr/>
          <p:nvPr/>
        </p:nvGrpSpPr>
        <p:grpSpPr>
          <a:xfrm>
            <a:off x="9475226" y="3989132"/>
            <a:ext cx="2412900" cy="2613306"/>
            <a:chOff x="6910907" y="4244694"/>
            <a:chExt cx="2412900" cy="261330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EC01DF1-6039-AF31-65E1-2B3F40FA3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10907" y="4244694"/>
              <a:ext cx="2412900" cy="261330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F856EB-7F94-4395-AB73-ECB6DCE6E65A}"/>
                </a:ext>
              </a:extLst>
            </p:cNvPr>
            <p:cNvSpPr/>
            <p:nvPr/>
          </p:nvSpPr>
          <p:spPr>
            <a:xfrm>
              <a:off x="6972583" y="6244570"/>
              <a:ext cx="2351224" cy="521990"/>
            </a:xfrm>
            <a:prstGeom prst="rect">
              <a:avLst/>
            </a:prstGeom>
            <a:solidFill>
              <a:srgbClr val="FF0000">
                <a:alpha val="3290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2227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KpqClean</a:t>
            </a:r>
            <a:r>
              <a:rPr lang="ko-KR" altLang="en-US" dirty="0"/>
              <a:t> </a:t>
            </a:r>
            <a:r>
              <a:rPr lang="en-US" altLang="ko-KR" dirty="0"/>
              <a:t>ver2</a:t>
            </a:r>
            <a:r>
              <a:rPr lang="ko-KR" altLang="en-US" dirty="0"/>
              <a:t> </a:t>
            </a:r>
            <a:r>
              <a:rPr lang="en-US" altLang="ko-KR" dirty="0"/>
              <a:t>AVX2</a:t>
            </a:r>
            <a:r>
              <a:rPr lang="ko-KR" altLang="en-US" dirty="0"/>
              <a:t> 작업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2" y="1152525"/>
            <a:ext cx="8712741" cy="5497728"/>
          </a:xfrm>
        </p:spPr>
        <p:txBody>
          <a:bodyPr>
            <a:noAutofit/>
          </a:bodyPr>
          <a:lstStyle/>
          <a:p>
            <a:r>
              <a:rPr lang="en-US" altLang="ko-KR" sz="1600" dirty="0"/>
              <a:t>PKE/KEM</a:t>
            </a:r>
          </a:p>
          <a:p>
            <a:pPr lvl="1"/>
            <a:r>
              <a:rPr lang="en-US" altLang="ko-KR" sz="1600" dirty="0"/>
              <a:t>NTRU+</a:t>
            </a:r>
            <a:r>
              <a:rPr lang="ko-KR" altLang="en-US" sz="1600" dirty="0"/>
              <a:t> </a:t>
            </a:r>
            <a:r>
              <a:rPr lang="en-US" altLang="ko-KR" sz="1600" dirty="0"/>
              <a:t>: aes256ctr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pqclean</a:t>
            </a:r>
            <a:r>
              <a:rPr lang="ko-KR" altLang="en-US" sz="1600" dirty="0"/>
              <a:t> </a:t>
            </a:r>
            <a:r>
              <a:rPr lang="en-US" altLang="ko-KR" sz="1600" dirty="0"/>
              <a:t>X)</a:t>
            </a:r>
          </a:p>
          <a:p>
            <a:pPr lvl="1"/>
            <a:r>
              <a:rPr lang="en-US" altLang="ko-KR" sz="1600" dirty="0"/>
              <a:t>SMAUG-T(</a:t>
            </a:r>
            <a:r>
              <a:rPr lang="en-US" altLang="ko-KR" sz="1600" dirty="0" err="1"/>
              <a:t>kem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: avx2/fips202(</a:t>
            </a:r>
            <a:r>
              <a:rPr lang="en-US" altLang="ko-KR" sz="1600" dirty="0" err="1"/>
              <a:t>pqclean</a:t>
            </a:r>
            <a:r>
              <a:rPr lang="en-US" altLang="ko-KR" sz="1600" dirty="0"/>
              <a:t> x)</a:t>
            </a:r>
          </a:p>
          <a:p>
            <a:pPr lvl="2"/>
            <a:r>
              <a:rPr lang="en-US" altLang="ko-KR" sz="1600" dirty="0"/>
              <a:t>Fips202x4 </a:t>
            </a:r>
            <a:r>
              <a:rPr lang="ko-KR" altLang="en-US" sz="1600" dirty="0"/>
              <a:t> 코드 사용</a:t>
            </a:r>
            <a:endParaRPr lang="en-US" altLang="ko-KR" sz="1600" dirty="0"/>
          </a:p>
          <a:p>
            <a:pPr marL="914400" lvl="2" indent="0">
              <a:buNone/>
            </a:pPr>
            <a:r>
              <a:rPr lang="en-US" altLang="ko-KR" sz="1600" dirty="0"/>
              <a:t>(</a:t>
            </a:r>
            <a:r>
              <a:rPr lang="ko-KR" altLang="en-US" sz="1600" dirty="0"/>
              <a:t>코드는 </a:t>
            </a:r>
            <a:r>
              <a:rPr lang="en-US" altLang="ko-KR" sz="1600" dirty="0" err="1"/>
              <a:t>pqclean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딜리시움</a:t>
            </a:r>
            <a:r>
              <a:rPr lang="ko-KR" altLang="en-US" sz="1600" dirty="0"/>
              <a:t> 코드와 거의 동일</a:t>
            </a:r>
            <a:r>
              <a:rPr lang="en-US" altLang="ko-KR" sz="1600" dirty="0"/>
              <a:t>)</a:t>
            </a:r>
          </a:p>
          <a:p>
            <a:pPr lvl="2"/>
            <a:r>
              <a:rPr lang="en-US" altLang="ko-KR" sz="1600" dirty="0"/>
              <a:t>KeccakP-1600-AVX2.s , KeccakP-1600-SnP(</a:t>
            </a:r>
            <a:r>
              <a:rPr lang="en-US" altLang="ko-KR" sz="1600" dirty="0" err="1"/>
              <a:t>pqclean</a:t>
            </a:r>
            <a:r>
              <a:rPr lang="en-US" altLang="ko-KR" sz="1600" dirty="0"/>
              <a:t> x)</a:t>
            </a:r>
            <a:br>
              <a:rPr lang="en-US" altLang="ko-KR" sz="1600" dirty="0"/>
            </a:br>
            <a:r>
              <a:rPr lang="en-US" altLang="ko-KR" sz="1600" dirty="0"/>
              <a:t>KeccakP-1600-times4-SIMD256.o(</a:t>
            </a:r>
            <a:r>
              <a:rPr lang="en-US" altLang="ko-KR" sz="1600" dirty="0" err="1"/>
              <a:t>pqclean</a:t>
            </a:r>
            <a:r>
              <a:rPr lang="ko-KR" altLang="en-US" sz="1600" dirty="0"/>
              <a:t> </a:t>
            </a:r>
            <a:r>
              <a:rPr lang="en-US" altLang="ko-KR" sz="1600" dirty="0"/>
              <a:t>O)</a:t>
            </a:r>
          </a:p>
          <a:p>
            <a:pPr lvl="1"/>
            <a:r>
              <a:rPr lang="en-US" altLang="ko-KR" sz="1600" dirty="0"/>
              <a:t>SMAUG-T(kem90)</a:t>
            </a:r>
            <a:r>
              <a:rPr lang="ko-KR" altLang="en-US" sz="1600" dirty="0"/>
              <a:t> </a:t>
            </a:r>
            <a:r>
              <a:rPr lang="en-US" altLang="ko-KR" sz="1600" dirty="0"/>
              <a:t>: aes256ctr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pqclean</a:t>
            </a:r>
            <a:r>
              <a:rPr lang="ko-KR" altLang="en-US" sz="1600" dirty="0"/>
              <a:t> </a:t>
            </a:r>
            <a:r>
              <a:rPr lang="en-US" altLang="ko-KR" sz="1600" dirty="0"/>
              <a:t>X)</a:t>
            </a:r>
            <a:endParaRPr lang="en-US" altLang="ko-KR" sz="1200" dirty="0"/>
          </a:p>
          <a:p>
            <a:r>
              <a:rPr lang="en-US" altLang="ko-KR" sz="1600" dirty="0"/>
              <a:t>DSA</a:t>
            </a:r>
          </a:p>
          <a:p>
            <a:pPr lvl="1"/>
            <a:r>
              <a:rPr lang="en-US" altLang="ko-KR" sz="1600" dirty="0"/>
              <a:t>HAETAE :</a:t>
            </a:r>
            <a:r>
              <a:rPr lang="ko-KR" altLang="en-US" sz="1600" dirty="0"/>
              <a:t> </a:t>
            </a:r>
            <a:r>
              <a:rPr lang="en-US" altLang="ko-KR" sz="1600" dirty="0"/>
              <a:t>aes256ctr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pqclean</a:t>
            </a:r>
            <a:r>
              <a:rPr lang="ko-KR" altLang="en-US" sz="1600" dirty="0"/>
              <a:t> </a:t>
            </a:r>
            <a:r>
              <a:rPr lang="en-US" altLang="ko-KR" sz="1600" dirty="0"/>
              <a:t>X)</a:t>
            </a:r>
          </a:p>
          <a:p>
            <a:pPr lvl="2"/>
            <a:r>
              <a:rPr lang="en-US" altLang="ko-KR" sz="1600" dirty="0"/>
              <a:t>Fips202x4.c</a:t>
            </a:r>
          </a:p>
          <a:p>
            <a:pPr lvl="2"/>
            <a:r>
              <a:rPr lang="en-US" altLang="ko-KR" sz="1600" dirty="0"/>
              <a:t>KeccakP-1600-times4-SIMD256.o, (</a:t>
            </a:r>
            <a:r>
              <a:rPr lang="en-US" altLang="ko-KR" sz="1600" dirty="0" err="1"/>
              <a:t>pqclean</a:t>
            </a:r>
            <a:r>
              <a:rPr lang="ko-KR" altLang="en-US" sz="1600" dirty="0"/>
              <a:t> </a:t>
            </a:r>
            <a:r>
              <a:rPr lang="en-US" altLang="ko-KR" sz="1600" dirty="0"/>
              <a:t>O)</a:t>
            </a:r>
          </a:p>
          <a:p>
            <a:pPr marL="914400" lvl="2" indent="0">
              <a:buNone/>
            </a:pPr>
            <a:r>
              <a:rPr lang="en-US" altLang="ko-KR" sz="1600" dirty="0"/>
              <a:t>    KeccakP-1600-AVX2.o, KeccakP-1600-SnP.h(</a:t>
            </a:r>
            <a:r>
              <a:rPr lang="en-US" altLang="ko-KR" sz="1600" dirty="0" err="1"/>
              <a:t>pqclean</a:t>
            </a:r>
            <a:r>
              <a:rPr lang="en-US" altLang="ko-KR" sz="1600" dirty="0"/>
              <a:t> x)</a:t>
            </a:r>
          </a:p>
          <a:p>
            <a:pPr lvl="2"/>
            <a:r>
              <a:rPr lang="en-US" altLang="ko-KR" sz="1600" b="1" u="sng" dirty="0"/>
              <a:t>(</a:t>
            </a:r>
            <a:r>
              <a:rPr lang="ko-KR" altLang="en-US" sz="1600" b="1" u="sng" dirty="0"/>
              <a:t>통합 </a:t>
            </a:r>
            <a:r>
              <a:rPr lang="en-US" altLang="ko-KR" sz="1600" b="1" u="sng" dirty="0"/>
              <a:t>x) f1600x4.S (</a:t>
            </a:r>
            <a:r>
              <a:rPr lang="ko-KR" altLang="en-US" sz="1600" b="1" u="sng" dirty="0" err="1"/>
              <a:t>딜리시움</a:t>
            </a:r>
            <a:r>
              <a:rPr lang="ko-KR" altLang="en-US" sz="1600" b="1" u="sng" dirty="0"/>
              <a:t> 코드</a:t>
            </a:r>
            <a:r>
              <a:rPr lang="en-US" altLang="ko-KR" sz="1600" b="1" u="sng" dirty="0"/>
              <a:t> </a:t>
            </a:r>
            <a:r>
              <a:rPr lang="ko-KR" altLang="en-US" sz="1600" b="1" u="sng" dirty="0"/>
              <a:t>사용</a:t>
            </a:r>
            <a:r>
              <a:rPr lang="en-US" altLang="ko-KR" sz="1600" b="1" u="sng" dirty="0"/>
              <a:t>)</a:t>
            </a:r>
          </a:p>
          <a:p>
            <a:pPr lvl="1"/>
            <a:r>
              <a:rPr lang="en-US" altLang="ko-KR" sz="1600" dirty="0" err="1"/>
              <a:t>MQSign</a:t>
            </a:r>
            <a:r>
              <a:rPr lang="en-US" altLang="ko-KR" sz="1600" dirty="0"/>
              <a:t> : </a:t>
            </a:r>
          </a:p>
          <a:p>
            <a:pPr lvl="2"/>
            <a:r>
              <a:rPr lang="en-US" altLang="ko-KR" sz="1600" b="1" u="sng" dirty="0"/>
              <a:t>(</a:t>
            </a:r>
            <a:r>
              <a:rPr lang="ko-KR" altLang="en-US" sz="1600" b="1" u="sng" dirty="0"/>
              <a:t>통합 </a:t>
            </a:r>
            <a:r>
              <a:rPr lang="en-US" altLang="ko-KR" sz="1600" b="1" u="sng" dirty="0"/>
              <a:t>x)</a:t>
            </a:r>
            <a:r>
              <a:rPr lang="en-US" altLang="ko-KR" sz="1600" b="1" u="sng" dirty="0" err="1"/>
              <a:t>radombytes</a:t>
            </a:r>
            <a:r>
              <a:rPr lang="ko-KR" altLang="en-US" sz="1600" b="1" u="sng" dirty="0"/>
              <a:t> 내부에서 자체 구현 </a:t>
            </a:r>
            <a:r>
              <a:rPr lang="en-US" altLang="ko-KR" sz="1600" b="1" u="sng" dirty="0" err="1"/>
              <a:t>aes</a:t>
            </a:r>
            <a:r>
              <a:rPr lang="en-US" altLang="ko-KR" sz="1600" b="1" u="sng" dirty="0"/>
              <a:t> </a:t>
            </a:r>
            <a:r>
              <a:rPr lang="ko-KR" altLang="en-US" sz="1600" b="1" u="sng" dirty="0"/>
              <a:t>사용</a:t>
            </a:r>
            <a:endParaRPr lang="en-US" altLang="ko-KR" sz="1600" b="1" u="sng" dirty="0"/>
          </a:p>
          <a:p>
            <a:pPr lvl="1"/>
            <a:r>
              <a:rPr lang="en-US" altLang="ko-KR" sz="1600" dirty="0" err="1"/>
              <a:t>NCCSign</a:t>
            </a:r>
            <a:r>
              <a:rPr lang="en-US" altLang="ko-KR" sz="1600" dirty="0"/>
              <a:t> </a:t>
            </a:r>
          </a:p>
          <a:p>
            <a:pPr lvl="2"/>
            <a:r>
              <a:rPr lang="en-US" altLang="ko-KR" sz="1600" dirty="0"/>
              <a:t>KeccakP-1600-AVX2.o (</a:t>
            </a:r>
            <a:r>
              <a:rPr lang="en-US" altLang="ko-KR" sz="1600" dirty="0" err="1"/>
              <a:t>pqclean</a:t>
            </a:r>
            <a:r>
              <a:rPr lang="en-US" altLang="ko-KR" sz="1600" dirty="0"/>
              <a:t> x)</a:t>
            </a:r>
          </a:p>
          <a:p>
            <a:pPr lvl="2"/>
            <a:r>
              <a:rPr lang="en-US" altLang="ko-KR" sz="1600" dirty="0"/>
              <a:t>fips202(</a:t>
            </a:r>
            <a:r>
              <a:rPr lang="en-US" altLang="ko-KR" sz="1600" dirty="0" err="1"/>
              <a:t>pqclean</a:t>
            </a:r>
            <a:r>
              <a:rPr lang="ko-KR" altLang="en-US" sz="1600" dirty="0"/>
              <a:t> </a:t>
            </a:r>
            <a:r>
              <a:rPr lang="en-US" altLang="ko-KR" sz="1600" dirty="0"/>
              <a:t>X)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AF42542-87E7-89D0-FF16-21704C09F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17" y="64549"/>
            <a:ext cx="3155183" cy="24221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6C56F4-720E-55F2-4FC9-5340C965F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220" y="-58836"/>
            <a:ext cx="3248488" cy="18614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0FEFF0-13BF-095B-A67D-BFAF7CCAD7A1}"/>
              </a:ext>
            </a:extLst>
          </p:cNvPr>
          <p:cNvSpPr txBox="1"/>
          <p:nvPr/>
        </p:nvSpPr>
        <p:spPr>
          <a:xfrm>
            <a:off x="8365803" y="4775577"/>
            <a:ext cx="3496470" cy="203132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[</a:t>
            </a:r>
            <a:r>
              <a:rPr kumimoji="1" lang="en-US" altLang="ko-KR" sz="1400" dirty="0" err="1"/>
              <a:t>common_c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version</a:t>
            </a:r>
            <a:r>
              <a:rPr kumimoji="1" lang="ko-KR" altLang="en-US" sz="1400" dirty="0"/>
              <a:t>과 동일한 코드</a:t>
            </a:r>
            <a:r>
              <a:rPr kumimoji="1" lang="en-US" altLang="ko-KR" sz="1400" dirty="0"/>
              <a:t>]</a:t>
            </a:r>
          </a:p>
          <a:p>
            <a:r>
              <a:rPr kumimoji="1" lang="en-US" altLang="ko-KR" sz="1400" dirty="0"/>
              <a:t>PKE/KEM</a:t>
            </a:r>
          </a:p>
          <a:p>
            <a:r>
              <a:rPr kumimoji="1" lang="en-US" altLang="ko-KR" sz="1400" dirty="0"/>
              <a:t>- NTRU+ : </a:t>
            </a:r>
            <a:r>
              <a:rPr kumimoji="1" lang="en-US" altLang="ko-KR" sz="1400" dirty="0" err="1"/>
              <a:t>randombytes</a:t>
            </a:r>
            <a:r>
              <a:rPr kumimoji="1" lang="en-US" altLang="ko-KR" sz="1400" dirty="0"/>
              <a:t>, sha2</a:t>
            </a:r>
          </a:p>
          <a:p>
            <a:r>
              <a:rPr kumimoji="1" lang="en-US" altLang="ko-KR" sz="1400" dirty="0"/>
              <a:t>- SMAUG-T(</a:t>
            </a:r>
            <a:r>
              <a:rPr kumimoji="1" lang="en-US" altLang="ko-KR" sz="1400" dirty="0" err="1"/>
              <a:t>kem</a:t>
            </a:r>
            <a:r>
              <a:rPr kumimoji="1" lang="en-US" altLang="ko-KR" sz="1400" dirty="0"/>
              <a:t>): </a:t>
            </a:r>
            <a:r>
              <a:rPr kumimoji="1" lang="en-US" altLang="ko-KR" sz="1400" dirty="0" err="1"/>
              <a:t>randombytes</a:t>
            </a:r>
            <a:endParaRPr kumimoji="1" lang="en-US" altLang="ko-KR" sz="1400" dirty="0"/>
          </a:p>
          <a:p>
            <a:r>
              <a:rPr kumimoji="1" lang="en-US" altLang="ko-KR" sz="1400" dirty="0"/>
              <a:t>- SMAUG-T(kem90): : </a:t>
            </a:r>
            <a:r>
              <a:rPr kumimoji="1" lang="en-US" altLang="ko-KR" sz="1400" dirty="0" err="1"/>
              <a:t>randombytes</a:t>
            </a:r>
            <a:r>
              <a:rPr kumimoji="1" lang="en-US" altLang="ko-KR" sz="1400" dirty="0"/>
              <a:t>, sha2</a:t>
            </a:r>
          </a:p>
          <a:p>
            <a:r>
              <a:rPr kumimoji="1" lang="en-US" altLang="ko-KR" sz="1400" dirty="0"/>
              <a:t>DSA</a:t>
            </a:r>
          </a:p>
          <a:p>
            <a:r>
              <a:rPr kumimoji="1" lang="en-US" altLang="ko-KR" sz="1400" dirty="0"/>
              <a:t>- HAETAE: </a:t>
            </a:r>
            <a:r>
              <a:rPr kumimoji="1" lang="en-US" altLang="ko-KR" sz="1400" dirty="0" err="1"/>
              <a:t>randombytes</a:t>
            </a:r>
            <a:endParaRPr kumimoji="1" lang="en-US" altLang="ko-KR" sz="1400" dirty="0"/>
          </a:p>
          <a:p>
            <a:r>
              <a:rPr kumimoji="1" lang="en-US" altLang="ko-KR" sz="1400" dirty="0"/>
              <a:t>-</a:t>
            </a:r>
            <a:r>
              <a:rPr kumimoji="1" lang="en-US" altLang="ko-KR" sz="1400" dirty="0" err="1"/>
              <a:t>MQSign</a:t>
            </a:r>
            <a:r>
              <a:rPr kumimoji="1" lang="en-US" altLang="ko-KR" sz="1400" dirty="0"/>
              <a:t> : fips202</a:t>
            </a:r>
          </a:p>
          <a:p>
            <a:r>
              <a:rPr kumimoji="1" lang="en-US" altLang="ko-KR" sz="1400" dirty="0"/>
              <a:t>-</a:t>
            </a:r>
            <a:r>
              <a:rPr kumimoji="1" lang="en-US" altLang="ko-KR" sz="1400" dirty="0" err="1"/>
              <a:t>NCCsign</a:t>
            </a:r>
            <a:r>
              <a:rPr kumimoji="1" lang="en-US" altLang="ko-KR" sz="1400" dirty="0"/>
              <a:t> : </a:t>
            </a:r>
            <a:r>
              <a:rPr kumimoji="1" lang="en-US" altLang="ko-KR" sz="1400" dirty="0" err="1"/>
              <a:t>randombytes</a:t>
            </a:r>
            <a:endParaRPr kumimoji="1"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083D9B-5557-21EB-F493-1D007534E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488" y="3002365"/>
            <a:ext cx="4293742" cy="15905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70EE18-5A73-81F6-44A6-4C88FB6B0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349" y="1351839"/>
            <a:ext cx="2686044" cy="329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성능측정 환경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5684837" cy="5057775"/>
          </a:xfrm>
        </p:spPr>
        <p:txBody>
          <a:bodyPr>
            <a:normAutofit/>
          </a:bodyPr>
          <a:lstStyle/>
          <a:p>
            <a:pPr algn="l"/>
            <a:r>
              <a:rPr lang="en" altLang="ko-KR" sz="24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Testing Environment1(clean)</a:t>
            </a:r>
            <a:endParaRPr lang="en" altLang="ko-KR" sz="2400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  <a:p>
            <a:pPr lvl="1"/>
            <a:r>
              <a:rPr lang="en" altLang="ko-KR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OS: Ubuntu 22.04</a:t>
            </a:r>
          </a:p>
          <a:p>
            <a:pPr lvl="1"/>
            <a:r>
              <a:rPr lang="en" altLang="ko-KR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CPU: Ryzen 7 4800H (2.90 GHz)</a:t>
            </a:r>
          </a:p>
          <a:p>
            <a:pPr lvl="1"/>
            <a:r>
              <a:rPr lang="en" altLang="ko-KR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RAM: 16GB</a:t>
            </a:r>
          </a:p>
          <a:p>
            <a:pPr lvl="1"/>
            <a:r>
              <a:rPr lang="en" altLang="ko-KR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Compiler: </a:t>
            </a:r>
            <a:r>
              <a:rPr lang="en" altLang="ko-KR" sz="20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gcc</a:t>
            </a:r>
            <a:r>
              <a:rPr lang="en" altLang="ko-KR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 11.4.0</a:t>
            </a:r>
          </a:p>
          <a:p>
            <a:pPr lvl="1"/>
            <a:r>
              <a:rPr lang="en" altLang="ko-KR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Optimization Level: -O3</a:t>
            </a:r>
          </a:p>
          <a:p>
            <a:pPr lvl="1"/>
            <a:endParaRPr lang="en" altLang="ko-KR" sz="2000" dirty="0">
              <a:solidFill>
                <a:srgbClr val="1F2328"/>
              </a:solidFill>
              <a:highlight>
                <a:srgbClr val="FFFFFF"/>
              </a:highlight>
            </a:endParaRPr>
          </a:p>
          <a:p>
            <a:r>
              <a:rPr lang="en" altLang="ko-KR" sz="24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Testing Environment2(clean, avx2)</a:t>
            </a:r>
            <a:endParaRPr lang="en" altLang="ko-KR" sz="2400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  <a:p>
            <a:pPr lvl="1"/>
            <a:r>
              <a:rPr lang="en" altLang="ko-KR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OS: Ubuntu 23.10.1</a:t>
            </a:r>
          </a:p>
          <a:p>
            <a:pPr lvl="1"/>
            <a:r>
              <a:rPr lang="en" altLang="ko-KR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CPU: Intel i5-8259U (2.30 GHz)</a:t>
            </a:r>
          </a:p>
          <a:p>
            <a:pPr lvl="1"/>
            <a:r>
              <a:rPr lang="en" altLang="ko-KR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RAM: 16GB</a:t>
            </a:r>
          </a:p>
          <a:p>
            <a:pPr lvl="1"/>
            <a:r>
              <a:rPr lang="en" altLang="ko-KR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Compiler: </a:t>
            </a:r>
            <a:r>
              <a:rPr lang="en" altLang="ko-KR" sz="20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gcc</a:t>
            </a:r>
            <a:r>
              <a:rPr lang="en" altLang="ko-KR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 13.2.0</a:t>
            </a:r>
          </a:p>
          <a:p>
            <a:pPr lvl="1"/>
            <a:r>
              <a:rPr lang="en" altLang="ko-KR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Optimization Level: -O3</a:t>
            </a:r>
            <a:endParaRPr lang="en" altLang="ko-KR" sz="2400" b="0" i="0" dirty="0">
              <a:solidFill>
                <a:srgbClr val="1F2328"/>
              </a:solidFill>
              <a:effectLst/>
              <a:highlight>
                <a:srgbClr val="FFFFFF"/>
              </a:highlight>
            </a:endParaRPr>
          </a:p>
          <a:p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66898641-77FB-E259-1D3F-0802D0C59EA2}"/>
              </a:ext>
            </a:extLst>
          </p:cNvPr>
          <p:cNvSpPr txBox="1">
            <a:spLocks/>
          </p:cNvSpPr>
          <p:nvPr/>
        </p:nvSpPr>
        <p:spPr>
          <a:xfrm>
            <a:off x="6095243" y="1152525"/>
            <a:ext cx="5684837" cy="505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ko-KR" sz="2400" b="1" dirty="0">
                <a:solidFill>
                  <a:srgbClr val="1F2328"/>
                </a:solidFill>
                <a:highlight>
                  <a:srgbClr val="FFFFFF"/>
                </a:highlight>
              </a:rPr>
              <a:t>Testing Environment3(clean)</a:t>
            </a:r>
            <a:endParaRPr lang="en" altLang="ko-KR" sz="2400" dirty="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lvl="1"/>
            <a:r>
              <a:rPr lang="en" altLang="ko-KR" sz="2000" dirty="0">
                <a:solidFill>
                  <a:srgbClr val="1F2328"/>
                </a:solidFill>
                <a:highlight>
                  <a:srgbClr val="FFFFFF"/>
                </a:highlight>
              </a:rPr>
              <a:t>OS: </a:t>
            </a:r>
            <a:r>
              <a:rPr lang="en" altLang="ko-KR" sz="2000" dirty="0" err="1">
                <a:solidFill>
                  <a:srgbClr val="1F2328"/>
                </a:solidFill>
                <a:highlight>
                  <a:srgbClr val="FFFFFF"/>
                </a:highlight>
              </a:rPr>
              <a:t>macOs</a:t>
            </a:r>
            <a:r>
              <a:rPr lang="en" altLang="ko-KR" sz="2000" dirty="0">
                <a:solidFill>
                  <a:srgbClr val="1F2328"/>
                </a:solidFill>
                <a:highlight>
                  <a:srgbClr val="FFFFFF"/>
                </a:highlight>
              </a:rPr>
              <a:t> Sonoma 14.4.1</a:t>
            </a:r>
          </a:p>
          <a:p>
            <a:pPr lvl="1"/>
            <a:r>
              <a:rPr lang="en" altLang="ko-KR" sz="2000" dirty="0">
                <a:solidFill>
                  <a:srgbClr val="1F2328"/>
                </a:solidFill>
                <a:highlight>
                  <a:srgbClr val="FFFFFF"/>
                </a:highlight>
              </a:rPr>
              <a:t>CPU: </a:t>
            </a:r>
            <a:r>
              <a:rPr lang="en" altLang="ko-KR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Apple M2 (3.23 GHz)</a:t>
            </a:r>
          </a:p>
          <a:p>
            <a:pPr lvl="1"/>
            <a:r>
              <a:rPr lang="en" altLang="ko-KR" sz="2000" dirty="0">
                <a:solidFill>
                  <a:srgbClr val="1F2328"/>
                </a:solidFill>
                <a:highlight>
                  <a:srgbClr val="FFFFFF"/>
                </a:highlight>
              </a:rPr>
              <a:t>RAM: 8GB</a:t>
            </a:r>
          </a:p>
          <a:p>
            <a:pPr lvl="1"/>
            <a:r>
              <a:rPr lang="en" altLang="ko-KR" sz="2000" dirty="0">
                <a:solidFill>
                  <a:srgbClr val="1F2328"/>
                </a:solidFill>
                <a:highlight>
                  <a:srgbClr val="FFFFFF"/>
                </a:highlight>
              </a:rPr>
              <a:t>Compiler: Apple clang 15.0.0</a:t>
            </a:r>
          </a:p>
          <a:p>
            <a:pPr lvl="1"/>
            <a:r>
              <a:rPr lang="en" altLang="ko-KR" sz="2000" dirty="0">
                <a:solidFill>
                  <a:srgbClr val="1F2328"/>
                </a:solidFill>
                <a:highlight>
                  <a:srgbClr val="FFFFFF"/>
                </a:highlight>
              </a:rPr>
              <a:t>Optimization Level: -O3</a:t>
            </a:r>
          </a:p>
          <a:p>
            <a:pPr lvl="1"/>
            <a:endParaRPr lang="en" altLang="ko-KR" sz="2000" dirty="0">
              <a:solidFill>
                <a:srgbClr val="1F2328"/>
              </a:solidFill>
              <a:highlight>
                <a:srgbClr val="FFFFFF"/>
              </a:highlight>
            </a:endParaRPr>
          </a:p>
          <a:p>
            <a:r>
              <a:rPr lang="en" altLang="ko-KR" sz="2400" b="1" dirty="0">
                <a:solidFill>
                  <a:srgbClr val="1F2328"/>
                </a:solidFill>
                <a:highlight>
                  <a:srgbClr val="FFFFFF"/>
                </a:highlight>
              </a:rPr>
              <a:t>Testing Environment4(avx2)</a:t>
            </a:r>
            <a:endParaRPr lang="en" altLang="ko-KR" sz="2400" dirty="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lvl="1"/>
            <a:r>
              <a:rPr lang="en" altLang="ko-KR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OS: Ubuntu 23.10.1</a:t>
            </a:r>
          </a:p>
          <a:p>
            <a:pPr lvl="1"/>
            <a:r>
              <a:rPr lang="en" altLang="ko-KR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CPU: Ryzen 7 4800H (2.90 GHz)</a:t>
            </a:r>
          </a:p>
          <a:p>
            <a:pPr lvl="1"/>
            <a:r>
              <a:rPr lang="en" altLang="ko-KR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RAM: 16GB</a:t>
            </a:r>
          </a:p>
          <a:p>
            <a:pPr lvl="1"/>
            <a:r>
              <a:rPr lang="en" altLang="ko-KR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Compiler: </a:t>
            </a:r>
            <a:r>
              <a:rPr lang="en" altLang="ko-KR" sz="20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gcc</a:t>
            </a:r>
            <a:r>
              <a:rPr lang="en" altLang="ko-KR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 13.2.0</a:t>
            </a:r>
          </a:p>
          <a:p>
            <a:pPr lvl="1"/>
            <a:r>
              <a:rPr lang="en" altLang="ko-KR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</a:rPr>
              <a:t>Optimization Level: -O3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507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Env1 clean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B77C3C-8BEB-5EA9-00FA-E614F24D2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307" y="1291213"/>
            <a:ext cx="5078588" cy="51541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478D62-8018-4E27-B748-F3202D68B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0" y="1291213"/>
            <a:ext cx="5590856" cy="50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5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Env2 clean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2F0265-8B62-88B8-1752-B871AE07A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32" y="1259804"/>
            <a:ext cx="5408048" cy="52404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6F040F-25AF-859D-C585-57E03726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32" y="1259804"/>
            <a:ext cx="5819968" cy="497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10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Env3 clean(Apple Silicon)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00B4AD-A4EA-E882-E5A3-5FFCBAD4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1237062"/>
            <a:ext cx="5525447" cy="47657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AAB4AC-669E-11DE-0AFE-BD51C2567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881" y="1142718"/>
            <a:ext cx="5219199" cy="510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57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Env2 AVX2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C6B9E8-C3F9-925C-6BF3-6EA46BC81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53" y="1245994"/>
            <a:ext cx="5622278" cy="53021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E41FCE-F526-1041-A692-2F205F5B2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571" y="1400977"/>
            <a:ext cx="5593923" cy="495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55040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_[CLEAN]_CryptoCraft Lab PPT 양식" id="{09A33BEC-F2C0-8440-8BF1-8BC1B1CFC326}" vid="{BC2DA77E-B28D-A04B-84C6-48AD32C930C2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_[CLEAN]_CryptoCraft Lab PPT 양식" id="{09A33BEC-F2C0-8440-8BF1-8BC1B1CFC326}" vid="{4D071530-5781-4F4B-B5A5-A9D775074695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CryptoCraft 테마</Template>
  <TotalTime>435</TotalTime>
  <Words>521</Words>
  <Application>Microsoft Macintosh PowerPoint</Application>
  <PresentationFormat>와이드스크린</PresentationFormat>
  <Paragraphs>99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CryptoCraft 테마</vt:lpstr>
      <vt:lpstr>제목 테마</vt:lpstr>
      <vt:lpstr>KpqClean ver2 Update</vt:lpstr>
      <vt:lpstr>KpqClean ver2 진행사항</vt:lpstr>
      <vt:lpstr>KpqClean ver2 AVX2 작업</vt:lpstr>
      <vt:lpstr>KpqClean ver2 AVX2 작업</vt:lpstr>
      <vt:lpstr>성능측정 환경</vt:lpstr>
      <vt:lpstr>Env1 clean</vt:lpstr>
      <vt:lpstr>Env2 clean</vt:lpstr>
      <vt:lpstr>Env3 clean(Apple Silicon)</vt:lpstr>
      <vt:lpstr>Env2 AVX2</vt:lpstr>
      <vt:lpstr>Env4 AVX2</vt:lpstr>
      <vt:lpstr>성능 비교 clean</vt:lpstr>
      <vt:lpstr>성능 비교 clean</vt:lpstr>
      <vt:lpstr>성능 비교 clean</vt:lpstr>
      <vt:lpstr>성능 비교 avx2</vt:lpstr>
      <vt:lpstr>성능 비교 avx2</vt:lpstr>
      <vt:lpstr>성능 비교 avx2</vt:lpstr>
      <vt:lpstr>향후 진행 계획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심민주</dc:creator>
  <cp:keywords/>
  <dc:description/>
  <cp:lastModifiedBy>심민주</cp:lastModifiedBy>
  <cp:revision>2</cp:revision>
  <dcterms:created xsi:type="dcterms:W3CDTF">2024-05-26T04:26:12Z</dcterms:created>
  <dcterms:modified xsi:type="dcterms:W3CDTF">2024-05-26T15:00:24Z</dcterms:modified>
  <cp:category/>
</cp:coreProperties>
</file>